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2BCB5-FDC2-45A9-8426-A8615E095112}" type="datetimeFigureOut">
              <a:rPr lang="en-US" smtClean="0"/>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1E9F94-CED0-4EFB-802E-207ECAA5FDBD}" type="slidenum">
              <a:rPr lang="en-US" smtClean="0"/>
              <a:t>‹#›</a:t>
            </a:fld>
            <a:endParaRPr lang="en-US"/>
          </a:p>
        </p:txBody>
      </p:sp>
    </p:spTree>
    <p:extLst>
      <p:ext uri="{BB962C8B-B14F-4D97-AF65-F5344CB8AC3E}">
        <p14:creationId xmlns:p14="http://schemas.microsoft.com/office/powerpoint/2010/main" val="20213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3000" y="685800"/>
            <a:ext cx="4572000" cy="3429000"/>
          </a:xfr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084BF2D7-0EA9-425F-A780-3D8C7DC1D860}" type="slidenum">
              <a:rPr lang="en-US" altLang="en-US">
                <a:solidFill>
                  <a:prstClr val="black"/>
                </a:solidFill>
              </a:rPr>
              <a:pPr eaLnBrk="1" hangingPunct="1"/>
              <a:t>25</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D3B8273B-3444-4336-820E-DAE815033D54}" type="slidenum">
              <a:rPr lang="en-US" altLang="en-US">
                <a:solidFill>
                  <a:prstClr val="black"/>
                </a:solidFill>
              </a:rPr>
              <a:pPr eaLnBrk="1" hangingPunct="1"/>
              <a:t>45</a:t>
            </a:fld>
            <a:endParaRPr lang="en-US" altLang="en-US">
              <a:solidFill>
                <a:prstClr val="black"/>
              </a:solidFill>
            </a:endParaRPr>
          </a:p>
        </p:txBody>
      </p:sp>
      <p:sp>
        <p:nvSpPr>
          <p:cNvPr id="65539" name="Rectangle 2"/>
          <p:cNvSpPr>
            <a:spLocks noGrp="1" noRot="1" noChangeAspect="1" noChangeArrowheads="1" noTextEdit="1"/>
          </p:cNvSpPr>
          <p:nvPr>
            <p:ph type="sldImg"/>
          </p:nvPr>
        </p:nvSpPr>
        <p:spPr>
          <a:xfrm>
            <a:off x="1143000" y="685800"/>
            <a:ext cx="4572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75A9847A-8EE9-4483-AF5A-6DE44DC4AEF1}" type="slidenum">
              <a:rPr lang="en-US" altLang="en-US">
                <a:solidFill>
                  <a:prstClr val="black"/>
                </a:solidFill>
              </a:rPr>
              <a:pPr eaLnBrk="1" hangingPunct="1"/>
              <a:t>53</a:t>
            </a:fld>
            <a:endParaRPr lang="en-US" altLang="en-US">
              <a:solidFill>
                <a:prstClr val="black"/>
              </a:solidFill>
            </a:endParaRPr>
          </a:p>
        </p:txBody>
      </p:sp>
      <p:sp>
        <p:nvSpPr>
          <p:cNvPr id="66563" name="Rectangle 2"/>
          <p:cNvSpPr>
            <a:spLocks noGrp="1" noRot="1" noChangeAspect="1" noChangeArrowheads="1" noTextEdit="1"/>
          </p:cNvSpPr>
          <p:nvPr>
            <p:ph type="sldImg"/>
          </p:nvPr>
        </p:nvSpPr>
        <p:spPr>
          <a:xfrm>
            <a:off x="1143000" y="685800"/>
            <a:ext cx="4572000" cy="34290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D504A93F-D8D4-4515-8503-2ADE896BCA50}" type="slidenum">
              <a:rPr lang="en-US" altLang="en-US">
                <a:solidFill>
                  <a:prstClr val="black"/>
                </a:solidFill>
              </a:rPr>
              <a:pPr eaLnBrk="1" hangingPunct="1"/>
              <a:t>54</a:t>
            </a:fld>
            <a:endParaRPr lang="en-US" altLang="en-US">
              <a:solidFill>
                <a:prstClr val="black"/>
              </a:solidFill>
            </a:endParaRPr>
          </a:p>
        </p:txBody>
      </p:sp>
      <p:sp>
        <p:nvSpPr>
          <p:cNvPr id="69635" name="Rectangle 2"/>
          <p:cNvSpPr>
            <a:spLocks noGrp="1" noRot="1" noChangeAspect="1" noChangeArrowheads="1" noTextEdit="1"/>
          </p:cNvSpPr>
          <p:nvPr>
            <p:ph type="sldImg"/>
          </p:nvPr>
        </p:nvSpPr>
        <p:spPr>
          <a:xfrm>
            <a:off x="1143000" y="685800"/>
            <a:ext cx="4572000" cy="34290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DB52B770-3B87-460D-B8D8-15DE57572E9B}" type="slidenum">
              <a:rPr lang="en-US" altLang="en-US">
                <a:solidFill>
                  <a:prstClr val="black"/>
                </a:solidFill>
              </a:rPr>
              <a:pPr eaLnBrk="1" hangingPunct="1"/>
              <a:t>55</a:t>
            </a:fld>
            <a:endParaRPr lang="en-US" altLang="en-US">
              <a:solidFill>
                <a:prstClr val="black"/>
              </a:solidFill>
            </a:endParaRPr>
          </a:p>
        </p:txBody>
      </p:sp>
      <p:sp>
        <p:nvSpPr>
          <p:cNvPr id="70659" name="Rectangle 2"/>
          <p:cNvSpPr>
            <a:spLocks noGrp="1" noRot="1" noChangeAspect="1" noChangeArrowheads="1" noTextEdit="1"/>
          </p:cNvSpPr>
          <p:nvPr>
            <p:ph type="sldImg"/>
          </p:nvPr>
        </p:nvSpPr>
        <p:spPr>
          <a:xfrm>
            <a:off x="1143000" y="685800"/>
            <a:ext cx="4572000" cy="34290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1C84E541-99CD-407C-83AC-EEF85351F24B}" type="slidenum">
              <a:rPr lang="en-US" altLang="en-US">
                <a:solidFill>
                  <a:prstClr val="black"/>
                </a:solidFill>
              </a:rPr>
              <a:pPr eaLnBrk="1" hangingPunct="1"/>
              <a:t>56</a:t>
            </a:fld>
            <a:endParaRPr lang="en-US" altLang="en-US">
              <a:solidFill>
                <a:prstClr val="black"/>
              </a:solidFill>
            </a:endParaRPr>
          </a:p>
        </p:txBody>
      </p:sp>
      <p:sp>
        <p:nvSpPr>
          <p:cNvPr id="71683" name="Rectangle 2"/>
          <p:cNvSpPr>
            <a:spLocks noGrp="1" noRot="1" noChangeAspect="1" noChangeArrowheads="1" noTextEdit="1"/>
          </p:cNvSpPr>
          <p:nvPr>
            <p:ph type="sldImg"/>
          </p:nvPr>
        </p:nvSpPr>
        <p:spPr>
          <a:xfrm>
            <a:off x="1143000" y="685800"/>
            <a:ext cx="4572000" cy="34290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2D3EDACB-7534-45F2-AF2C-51DFA6DB19B3}" type="slidenum">
              <a:rPr lang="en-US" altLang="en-US">
                <a:solidFill>
                  <a:prstClr val="black"/>
                </a:solidFill>
              </a:rPr>
              <a:pPr eaLnBrk="1" hangingPunct="1"/>
              <a:t>62</a:t>
            </a:fld>
            <a:endParaRPr lang="en-US" altLang="en-US">
              <a:solidFill>
                <a:prstClr val="black"/>
              </a:solidFill>
            </a:endParaRPr>
          </a:p>
        </p:txBody>
      </p:sp>
      <p:sp>
        <p:nvSpPr>
          <p:cNvPr id="72707" name="Rectangle 2"/>
          <p:cNvSpPr>
            <a:spLocks noGrp="1" noRot="1" noChangeAspect="1" noChangeArrowheads="1" noTextEdit="1"/>
          </p:cNvSpPr>
          <p:nvPr>
            <p:ph type="sldImg"/>
          </p:nvPr>
        </p:nvSpPr>
        <p:spPr>
          <a:xfrm>
            <a:off x="1143000" y="685800"/>
            <a:ext cx="4572000" cy="34290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A2D05249-2ECD-4CED-A6E0-08BF915226DA}" type="slidenum">
              <a:rPr lang="en-US" altLang="en-US">
                <a:solidFill>
                  <a:prstClr val="black"/>
                </a:solidFill>
              </a:rPr>
              <a:pPr eaLnBrk="1" hangingPunct="1"/>
              <a:t>26</a:t>
            </a:fld>
            <a:endParaRPr lang="en-US" altLang="en-US">
              <a:solidFill>
                <a:prstClr val="black"/>
              </a:solidFill>
            </a:endParaRPr>
          </a:p>
        </p:txBody>
      </p:sp>
      <p:sp>
        <p:nvSpPr>
          <p:cNvPr id="59395" name="Rectangle 2"/>
          <p:cNvSpPr>
            <a:spLocks noGrp="1" noRot="1" noChangeAspect="1" noChangeArrowheads="1" noTextEdit="1"/>
          </p:cNvSpPr>
          <p:nvPr>
            <p:ph type="sldImg"/>
          </p:nvPr>
        </p:nvSpPr>
        <p:spPr>
          <a:xfrm>
            <a:off x="1143000" y="685800"/>
            <a:ext cx="4572000" cy="3429000"/>
          </a:xfrm>
          <a:ln/>
        </p:spPr>
      </p:sp>
      <p:sp>
        <p:nvSpPr>
          <p:cNvPr id="59396" name="Rectangle 3"/>
          <p:cNvSpPr>
            <a:spLocks noGrp="1" noChangeArrowheads="1"/>
          </p:cNvSpPr>
          <p:nvPr>
            <p:ph type="body" idx="1"/>
          </p:nvPr>
        </p:nvSpPr>
        <p:spPr>
          <a:xfrm>
            <a:off x="914401" y="6262690"/>
            <a:ext cx="1162049"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43000" y="685800"/>
            <a:ext cx="4572000" cy="3429000"/>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D44B91DE-D2BE-4AA5-9DE7-6194D90E19DA}" type="slidenum">
              <a:rPr lang="en-US" altLang="en-US">
                <a:solidFill>
                  <a:prstClr val="black"/>
                </a:solidFill>
              </a:rPr>
              <a:pPr eaLnBrk="1" hangingPunct="1"/>
              <a:t>27</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Extension</a:t>
            </a:r>
          </a:p>
        </p:txBody>
      </p:sp>
      <p:sp>
        <p:nvSpPr>
          <p:cNvPr id="4" name="Slide Number Placeholder 3"/>
          <p:cNvSpPr>
            <a:spLocks noGrp="1"/>
          </p:cNvSpPr>
          <p:nvPr>
            <p:ph type="sldNum" sz="quarter" idx="10"/>
          </p:nvPr>
        </p:nvSpPr>
        <p:spPr/>
        <p:txBody>
          <a:bodyPr/>
          <a:lstStyle/>
          <a:p>
            <a:fld id="{349A406B-7291-47A0-8EED-6CC75FDF0E2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381463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7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27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4629" indent="-282550" eaLnBrk="0" hangingPunct="0">
              <a:spcBef>
                <a:spcPct val="30000"/>
              </a:spcBef>
              <a:defRPr sz="1200">
                <a:solidFill>
                  <a:schemeClr val="tx1"/>
                </a:solidFill>
                <a:latin typeface="Calibri" pitchFamily="34" charset="0"/>
              </a:defRPr>
            </a:lvl2pPr>
            <a:lvl3pPr marL="1130198" indent="-226040" eaLnBrk="0" hangingPunct="0">
              <a:spcBef>
                <a:spcPct val="30000"/>
              </a:spcBef>
              <a:defRPr sz="1200">
                <a:solidFill>
                  <a:schemeClr val="tx1"/>
                </a:solidFill>
                <a:latin typeface="Calibri" pitchFamily="34" charset="0"/>
              </a:defRPr>
            </a:lvl3pPr>
            <a:lvl4pPr marL="1582278" indent="-226040" eaLnBrk="0" hangingPunct="0">
              <a:spcBef>
                <a:spcPct val="30000"/>
              </a:spcBef>
              <a:defRPr sz="1200">
                <a:solidFill>
                  <a:schemeClr val="tx1"/>
                </a:solidFill>
                <a:latin typeface="Calibri" pitchFamily="34" charset="0"/>
              </a:defRPr>
            </a:lvl4pPr>
            <a:lvl5pPr marL="2034357" indent="-226040" eaLnBrk="0" hangingPunct="0">
              <a:spcBef>
                <a:spcPct val="30000"/>
              </a:spcBef>
              <a:defRPr sz="1200">
                <a:solidFill>
                  <a:schemeClr val="tx1"/>
                </a:solidFill>
                <a:latin typeface="Calibri" pitchFamily="34" charset="0"/>
              </a:defRPr>
            </a:lvl5pPr>
            <a:lvl6pPr marL="2486436" indent="-226040" defTabSz="450510" eaLnBrk="0" fontAlgn="base" hangingPunct="0">
              <a:spcBef>
                <a:spcPct val="30000"/>
              </a:spcBef>
              <a:spcAft>
                <a:spcPct val="0"/>
              </a:spcAft>
              <a:defRPr sz="1200">
                <a:solidFill>
                  <a:schemeClr val="tx1"/>
                </a:solidFill>
                <a:latin typeface="Calibri" pitchFamily="34" charset="0"/>
              </a:defRPr>
            </a:lvl6pPr>
            <a:lvl7pPr marL="2938516" indent="-226040" defTabSz="450510" eaLnBrk="0" fontAlgn="base" hangingPunct="0">
              <a:spcBef>
                <a:spcPct val="30000"/>
              </a:spcBef>
              <a:spcAft>
                <a:spcPct val="0"/>
              </a:spcAft>
              <a:defRPr sz="1200">
                <a:solidFill>
                  <a:schemeClr val="tx1"/>
                </a:solidFill>
                <a:latin typeface="Calibri" pitchFamily="34" charset="0"/>
              </a:defRPr>
            </a:lvl7pPr>
            <a:lvl8pPr marL="3390595" indent="-226040" defTabSz="450510" eaLnBrk="0" fontAlgn="base" hangingPunct="0">
              <a:spcBef>
                <a:spcPct val="30000"/>
              </a:spcBef>
              <a:spcAft>
                <a:spcPct val="0"/>
              </a:spcAft>
              <a:defRPr sz="1200">
                <a:solidFill>
                  <a:schemeClr val="tx1"/>
                </a:solidFill>
                <a:latin typeface="Calibri" pitchFamily="34" charset="0"/>
              </a:defRPr>
            </a:lvl8pPr>
            <a:lvl9pPr marL="3842675" indent="-226040" defTabSz="45051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38B81A-39F1-421B-97F9-5AA05EBE5CEA}" type="slidenum">
              <a:rPr lang="en-US" altLang="en-US">
                <a:solidFill>
                  <a:prstClr val="black"/>
                </a:solidFill>
                <a:latin typeface="Arial" pitchFamily="34" charset="0"/>
              </a:rPr>
              <a:pPr eaLnBrk="1" hangingPunct="1">
                <a:spcBef>
                  <a:spcPct val="0"/>
                </a:spcBef>
              </a:pPr>
              <a:t>39</a:t>
            </a:fld>
            <a:endParaRPr lang="en-US" altLang="en-US">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FA83127E-C95A-4E12-9EE2-A4FFD70B393D}" type="slidenum">
              <a:rPr lang="en-US" altLang="en-US">
                <a:solidFill>
                  <a:prstClr val="black"/>
                </a:solidFill>
              </a:rPr>
              <a:pPr eaLnBrk="1" hangingPunct="1"/>
              <a:t>41</a:t>
            </a:fld>
            <a:endParaRPr lang="en-US" altLang="en-US">
              <a:solidFill>
                <a:prstClr val="black"/>
              </a:solidFill>
            </a:endParaRPr>
          </a:p>
        </p:txBody>
      </p:sp>
      <p:sp>
        <p:nvSpPr>
          <p:cNvPr id="61443" name="Rectangle 2"/>
          <p:cNvSpPr>
            <a:spLocks noGrp="1" noRot="1" noChangeAspect="1" noChangeArrowheads="1" noTextEdit="1"/>
          </p:cNvSpPr>
          <p:nvPr>
            <p:ph type="sldImg"/>
          </p:nvPr>
        </p:nvSpPr>
        <p:spPr>
          <a:xfrm>
            <a:off x="1143000" y="685800"/>
            <a:ext cx="4572000" cy="34290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532B20CF-E3F7-4913-AC13-7C481EEDD48F}" type="slidenum">
              <a:rPr lang="en-US" altLang="en-US">
                <a:solidFill>
                  <a:prstClr val="black"/>
                </a:solidFill>
              </a:rPr>
              <a:pPr eaLnBrk="1" hangingPunct="1"/>
              <a:t>42</a:t>
            </a:fld>
            <a:endParaRPr lang="en-US" altLang="en-US">
              <a:solidFill>
                <a:prstClr val="black"/>
              </a:solidFill>
            </a:endParaRPr>
          </a:p>
        </p:txBody>
      </p:sp>
      <p:sp>
        <p:nvSpPr>
          <p:cNvPr id="62467" name="Rectangle 2"/>
          <p:cNvSpPr>
            <a:spLocks noGrp="1" noRot="1" noChangeAspect="1" noChangeArrowheads="1" noTextEdit="1"/>
          </p:cNvSpPr>
          <p:nvPr>
            <p:ph type="sldImg"/>
          </p:nvPr>
        </p:nvSpPr>
        <p:spPr>
          <a:xfrm>
            <a:off x="1143000" y="685800"/>
            <a:ext cx="4572000" cy="34290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2EC778D9-8E4E-4ECB-BED1-B44B9C323F88}" type="slidenum">
              <a:rPr lang="en-US" altLang="en-US">
                <a:solidFill>
                  <a:prstClr val="black"/>
                </a:solidFill>
              </a:rPr>
              <a:pPr eaLnBrk="1" hangingPunct="1"/>
              <a:t>43</a:t>
            </a:fld>
            <a:endParaRPr lang="en-US" altLang="en-US">
              <a:solidFill>
                <a:prstClr val="black"/>
              </a:solidFill>
            </a:endParaRPr>
          </a:p>
        </p:txBody>
      </p:sp>
      <p:sp>
        <p:nvSpPr>
          <p:cNvPr id="63491" name="Rectangle 2"/>
          <p:cNvSpPr>
            <a:spLocks noGrp="1" noRot="1" noChangeAspect="1" noChangeArrowheads="1" noTextEdit="1"/>
          </p:cNvSpPr>
          <p:nvPr>
            <p:ph type="sldImg"/>
          </p:nvPr>
        </p:nvSpPr>
        <p:spPr>
          <a:xfrm>
            <a:off x="1143000" y="685800"/>
            <a:ext cx="4572000" cy="342900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8587" indent="-287918" eaLnBrk="0" hangingPunct="0">
              <a:defRPr>
                <a:solidFill>
                  <a:schemeClr val="tx1"/>
                </a:solidFill>
                <a:latin typeface="Arial" charset="0"/>
              </a:defRPr>
            </a:lvl2pPr>
            <a:lvl3pPr marL="1151672" indent="-230334" eaLnBrk="0" hangingPunct="0">
              <a:defRPr>
                <a:solidFill>
                  <a:schemeClr val="tx1"/>
                </a:solidFill>
                <a:latin typeface="Arial" charset="0"/>
              </a:defRPr>
            </a:lvl3pPr>
            <a:lvl4pPr marL="1612341" indent="-230334" eaLnBrk="0" hangingPunct="0">
              <a:defRPr>
                <a:solidFill>
                  <a:schemeClr val="tx1"/>
                </a:solidFill>
                <a:latin typeface="Arial" charset="0"/>
              </a:defRPr>
            </a:lvl4pPr>
            <a:lvl5pPr marL="2073010" indent="-230334" eaLnBrk="0" hangingPunct="0">
              <a:defRPr>
                <a:solidFill>
                  <a:schemeClr val="tx1"/>
                </a:solidFill>
                <a:latin typeface="Arial" charset="0"/>
              </a:defRPr>
            </a:lvl5pPr>
            <a:lvl6pPr marL="2533678" indent="-230334" eaLnBrk="0" fontAlgn="base" hangingPunct="0">
              <a:spcBef>
                <a:spcPct val="0"/>
              </a:spcBef>
              <a:spcAft>
                <a:spcPct val="0"/>
              </a:spcAft>
              <a:defRPr>
                <a:solidFill>
                  <a:schemeClr val="tx1"/>
                </a:solidFill>
                <a:latin typeface="Arial" charset="0"/>
              </a:defRPr>
            </a:lvl6pPr>
            <a:lvl7pPr marL="2994347" indent="-230334" eaLnBrk="0" fontAlgn="base" hangingPunct="0">
              <a:spcBef>
                <a:spcPct val="0"/>
              </a:spcBef>
              <a:spcAft>
                <a:spcPct val="0"/>
              </a:spcAft>
              <a:defRPr>
                <a:solidFill>
                  <a:schemeClr val="tx1"/>
                </a:solidFill>
                <a:latin typeface="Arial" charset="0"/>
              </a:defRPr>
            </a:lvl7pPr>
            <a:lvl8pPr marL="3455017" indent="-230334" eaLnBrk="0" fontAlgn="base" hangingPunct="0">
              <a:spcBef>
                <a:spcPct val="0"/>
              </a:spcBef>
              <a:spcAft>
                <a:spcPct val="0"/>
              </a:spcAft>
              <a:defRPr>
                <a:solidFill>
                  <a:schemeClr val="tx1"/>
                </a:solidFill>
                <a:latin typeface="Arial" charset="0"/>
              </a:defRPr>
            </a:lvl8pPr>
            <a:lvl9pPr marL="3915686" indent="-230334" eaLnBrk="0" fontAlgn="base" hangingPunct="0">
              <a:spcBef>
                <a:spcPct val="0"/>
              </a:spcBef>
              <a:spcAft>
                <a:spcPct val="0"/>
              </a:spcAft>
              <a:defRPr>
                <a:solidFill>
                  <a:schemeClr val="tx1"/>
                </a:solidFill>
                <a:latin typeface="Arial" charset="0"/>
              </a:defRPr>
            </a:lvl9pPr>
          </a:lstStyle>
          <a:p>
            <a:pPr eaLnBrk="1" hangingPunct="1"/>
            <a:fld id="{C0F46D73-4C15-47D9-93B6-39B3C4A9FA1D}" type="slidenum">
              <a:rPr lang="en-US" altLang="en-US">
                <a:solidFill>
                  <a:prstClr val="black"/>
                </a:solidFill>
              </a:rPr>
              <a:pPr eaLnBrk="1" hangingPunct="1"/>
              <a:t>44</a:t>
            </a:fld>
            <a:endParaRPr lang="en-US" altLang="en-US">
              <a:solidFill>
                <a:prstClr val="black"/>
              </a:solidFill>
            </a:endParaRPr>
          </a:p>
        </p:txBody>
      </p:sp>
      <p:sp>
        <p:nvSpPr>
          <p:cNvPr id="64515" name="Rectangle 2"/>
          <p:cNvSpPr>
            <a:spLocks noGrp="1" noRot="1" noChangeAspect="1" noChangeArrowheads="1" noTextEdit="1"/>
          </p:cNvSpPr>
          <p:nvPr>
            <p:ph type="sldImg"/>
          </p:nvPr>
        </p:nvSpPr>
        <p:spPr>
          <a:xfrm>
            <a:off x="1143000" y="685800"/>
            <a:ext cx="4572000" cy="34290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72AF98-8DF8-4A14-8ABE-E7502799E585}"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282019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2AF98-8DF8-4A14-8ABE-E7502799E585}"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320102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2AF98-8DF8-4A14-8ABE-E7502799E585}"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3333401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79"/>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3221E3-BA02-46B0-B385-66325965D7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157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72AF98-8DF8-4A14-8ABE-E7502799E585}"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382951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72AF98-8DF8-4A14-8ABE-E7502799E585}"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100843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72AF98-8DF8-4A14-8ABE-E7502799E585}"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229783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72AF98-8DF8-4A14-8ABE-E7502799E585}"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365457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72AF98-8DF8-4A14-8ABE-E7502799E585}"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210536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2AF98-8DF8-4A14-8ABE-E7502799E585}"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1131854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2AF98-8DF8-4A14-8ABE-E7502799E585}"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99399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72AF98-8DF8-4A14-8ABE-E7502799E585}"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95EDC-0AA2-4275-976F-76BD9CF1ED0F}" type="slidenum">
              <a:rPr lang="en-US" smtClean="0"/>
              <a:t>‹#›</a:t>
            </a:fld>
            <a:endParaRPr lang="en-US"/>
          </a:p>
        </p:txBody>
      </p:sp>
    </p:spTree>
    <p:extLst>
      <p:ext uri="{BB962C8B-B14F-4D97-AF65-F5344CB8AC3E}">
        <p14:creationId xmlns:p14="http://schemas.microsoft.com/office/powerpoint/2010/main" val="54432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2AF98-8DF8-4A14-8ABE-E7502799E585}" type="datetimeFigureOut">
              <a:rPr lang="en-US" smtClean="0"/>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95EDC-0AA2-4275-976F-76BD9CF1ED0F}" type="slidenum">
              <a:rPr lang="en-US" smtClean="0"/>
              <a:t>‹#›</a:t>
            </a:fld>
            <a:endParaRPr lang="en-US"/>
          </a:p>
        </p:txBody>
      </p:sp>
    </p:spTree>
    <p:extLst>
      <p:ext uri="{BB962C8B-B14F-4D97-AF65-F5344CB8AC3E}">
        <p14:creationId xmlns:p14="http://schemas.microsoft.com/office/powerpoint/2010/main" val="2397373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PvgXffLO6pUw3M&amp;tbnid=ZQkoyyXVWxcyAM:&amp;ved=0CAUQjRw&amp;url=http://www.appsychology.com/Book/Biological/vision.htm&amp;ei=9wZhUsa9Ec7i4AOG-IGABg&amp;psig=AFQjCNHPls8lEunzosqoO2hGU9L5GAPWDQ&amp;ust=138217684662857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wmf"/></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PvgXffLO6pUw3M&amp;tbnid=ZQkoyyXVWxcyAM:&amp;ved=0CAUQjRw&amp;url=http://www.appsychology.com/Book/Biological/vision.htm&amp;ei=9wZhUsa9Ec7i4AOG-IGABg&amp;psig=AFQjCNHPls8lEunzosqoO2hGU9L5GAPWDQ&amp;ust=138217684662857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cFVbLnXWn6A" TargetMode="External"/><Relationship Id="rId2" Type="http://schemas.openxmlformats.org/officeDocument/2006/relationships/hyperlink" Target="http://www.youtube.com/watch?v=SCn83DHC1Ug" TargetMode="External"/><Relationship Id="rId1" Type="http://schemas.openxmlformats.org/officeDocument/2006/relationships/slideLayout" Target="../slideLayouts/slideLayout2.xml"/><Relationship Id="rId5" Type="http://schemas.openxmlformats.org/officeDocument/2006/relationships/hyperlink" Target="http://www.youtube.com/watch?v=28NysX8JHDo" TargetMode="External"/><Relationship Id="rId4" Type="http://schemas.openxmlformats.org/officeDocument/2006/relationships/hyperlink" Target="http://www.youtube.com/watch?v=fn6v3SkH0LI"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docid=6S2M_bZ07yA9hM&amp;tbnid=f-1z2ApLu8y8sM:&amp;ved=0CAUQjRw&amp;url=http://www.ohsu.edu/xd/health/services/casey-eye/clinical-services/specialty-services/cornea/&amp;ei=ovtkUtDBH9fe4AO03oGICg&amp;psig=AFQjCNHu1tlnLpeXHx8h2vh6Xp_Sx87F1A&amp;ust=138243611197183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docid=6S2M_bZ07yA9hM&amp;tbnid=f-1z2ApLu8y8sM:&amp;ved=0CAUQjRw&amp;url=http://www.ohsu.edu/xd/health/services/casey-eye/clinical-services/specialty-services/cornea/&amp;ei=ovtkUtDBH9fe4AO03oGICg&amp;psig=AFQjCNHu1tlnLpeXHx8h2vh6Xp_Sx87F1A&amp;ust=1382436111971830"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www.youtube.com/watch?v=Iw8idyw_N6Q" TargetMode="External"/><Relationship Id="rId2" Type="http://schemas.openxmlformats.org/officeDocument/2006/relationships/hyperlink" Target="http://www.youtube.com/watch?v=VxTFGVp2R-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1041400" y="2825750"/>
            <a:ext cx="7416800" cy="990600"/>
          </a:xfrm>
        </p:spPr>
        <p:txBody>
          <a:bodyPr>
            <a:normAutofit/>
          </a:bodyPr>
          <a:lstStyle/>
          <a:p>
            <a:pPr eaLnBrk="1" hangingPunct="1"/>
            <a:r>
              <a:rPr lang="en-US" altLang="en-US" dirty="0">
                <a:solidFill>
                  <a:srgbClr val="E8FC2C"/>
                </a:solidFill>
              </a:rPr>
              <a:t>The Human Eye: Structures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331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16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y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052513"/>
            <a:ext cx="515085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Line 5"/>
          <p:cNvSpPr>
            <a:spLocks noChangeShapeType="1"/>
          </p:cNvSpPr>
          <p:nvPr/>
        </p:nvSpPr>
        <p:spPr bwMode="auto">
          <a:xfrm flipV="1">
            <a:off x="1571641" y="2644772"/>
            <a:ext cx="2924159" cy="1317627"/>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061" name="Text Box 13"/>
          <p:cNvSpPr txBox="1">
            <a:spLocks noChangeArrowheads="1"/>
          </p:cNvSpPr>
          <p:nvPr/>
        </p:nvSpPr>
        <p:spPr bwMode="auto">
          <a:xfrm>
            <a:off x="2933700" y="5131475"/>
            <a:ext cx="27368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dirty="0">
                <a:solidFill>
                  <a:srgbClr val="000000"/>
                </a:solidFill>
              </a:rPr>
              <a:t>The iris is a colored, circular muscle</a:t>
            </a:r>
          </a:p>
          <a:p>
            <a:pPr eaLnBrk="1" hangingPunct="1">
              <a:spcBef>
                <a:spcPct val="50000"/>
              </a:spcBef>
            </a:pPr>
            <a:endParaRPr lang="en-GB" altLang="en-US" sz="2800" dirty="0">
              <a:solidFill>
                <a:srgbClr val="000000"/>
              </a:solidFill>
            </a:endParaRPr>
          </a:p>
        </p:txBody>
      </p:sp>
      <p:sp>
        <p:nvSpPr>
          <p:cNvPr id="3" name="Rectangle 2"/>
          <p:cNvSpPr/>
          <p:nvPr/>
        </p:nvSpPr>
        <p:spPr>
          <a:xfrm>
            <a:off x="125446" y="1052513"/>
            <a:ext cx="3532154" cy="2566857"/>
          </a:xfrm>
          <a:prstGeom prst="rect">
            <a:avLst/>
          </a:prstGeom>
        </p:spPr>
        <p:txBody>
          <a:bodyPr wrap="square">
            <a:spAutoFit/>
          </a:bodyPr>
          <a:lstStyle/>
          <a:p>
            <a:pPr lvl="0" fontAlgn="auto">
              <a:spcBef>
                <a:spcPct val="20000"/>
              </a:spcBef>
              <a:spcAft>
                <a:spcPts val="0"/>
              </a:spcAft>
              <a:buClr>
                <a:srgbClr val="0BD0D9"/>
              </a:buClr>
              <a:buSzPct val="95000"/>
            </a:pPr>
            <a:r>
              <a:rPr lang="en-US" altLang="en-US" sz="3600" b="1" dirty="0">
                <a:solidFill>
                  <a:srgbClr val="FF0000"/>
                </a:solidFill>
                <a:latin typeface="Constantia"/>
              </a:rPr>
              <a:t>IRIS </a:t>
            </a:r>
          </a:p>
          <a:p>
            <a:pPr lvl="0" fontAlgn="auto">
              <a:spcBef>
                <a:spcPct val="20000"/>
              </a:spcBef>
              <a:spcAft>
                <a:spcPts val="0"/>
              </a:spcAft>
              <a:buClr>
                <a:srgbClr val="0BD0D9"/>
              </a:buClr>
              <a:buSzPct val="95000"/>
            </a:pPr>
            <a:r>
              <a:rPr lang="en-US" altLang="en-US" sz="3600" b="1" i="1" dirty="0">
                <a:solidFill>
                  <a:srgbClr val="FF0000"/>
                </a:solidFill>
                <a:latin typeface="Constantia"/>
              </a:rPr>
              <a:t>(colored part)</a:t>
            </a:r>
            <a:endParaRPr lang="en-US" altLang="en-US" sz="3600" i="1" dirty="0">
              <a:solidFill>
                <a:prstClr val="black"/>
              </a:solidFill>
              <a:latin typeface="Constantia"/>
            </a:endParaRPr>
          </a:p>
          <a:p>
            <a:pPr marL="640080" lvl="1" indent="-246888" fontAlgn="auto">
              <a:spcBef>
                <a:spcPct val="20000"/>
              </a:spcBef>
              <a:spcAft>
                <a:spcPts val="0"/>
              </a:spcAft>
              <a:buClr>
                <a:srgbClr val="0F6FC6"/>
              </a:buClr>
              <a:buSzPct val="85000"/>
              <a:buFont typeface="Wingdings 2"/>
              <a:buChar char=""/>
            </a:pPr>
            <a:r>
              <a:rPr lang="en-US" altLang="en-US" sz="2400" dirty="0">
                <a:solidFill>
                  <a:prstClr val="black"/>
                </a:solidFill>
                <a:latin typeface="Constantia"/>
              </a:rPr>
              <a:t>colored part of eye</a:t>
            </a:r>
          </a:p>
          <a:p>
            <a:pPr marL="640080" lvl="1" indent="-246888" fontAlgn="auto">
              <a:spcBef>
                <a:spcPct val="20000"/>
              </a:spcBef>
              <a:spcAft>
                <a:spcPts val="0"/>
              </a:spcAft>
              <a:buClr>
                <a:srgbClr val="0F6FC6"/>
              </a:buClr>
              <a:buSzPct val="85000"/>
              <a:buFont typeface="Wingdings 2"/>
              <a:buChar char=""/>
            </a:pPr>
            <a:r>
              <a:rPr lang="en-US" altLang="en-US" sz="2400" dirty="0">
                <a:solidFill>
                  <a:prstClr val="black"/>
                </a:solidFill>
                <a:latin typeface="Constantia"/>
              </a:rPr>
              <a:t>controls light entering</a:t>
            </a:r>
          </a:p>
        </p:txBody>
      </p:sp>
      <p:pic>
        <p:nvPicPr>
          <p:cNvPr id="12" name="Picture 2" descr="https://sp.yimg.com/ib/th?id=HN.607996442679509530&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8" y="4866419"/>
            <a:ext cx="2081213" cy="1803719"/>
          </a:xfrm>
          <a:prstGeom prst="rect">
            <a:avLst/>
          </a:prstGeom>
          <a:noFill/>
          <a:extLst>
            <a:ext uri="{909E8E84-426E-40DD-AFC4-6F175D3DCCD1}">
              <a14:hiddenFill xmlns:a14="http://schemas.microsoft.com/office/drawing/2010/main">
                <a:solidFill>
                  <a:srgbClr val="FFFFFF"/>
                </a:solidFill>
              </a14:hiddenFill>
            </a:ext>
          </a:extLst>
        </p:spPr>
      </p:pic>
      <p:sp>
        <p:nvSpPr>
          <p:cNvPr id="13" name="Line 5"/>
          <p:cNvSpPr>
            <a:spLocks noChangeShapeType="1"/>
          </p:cNvSpPr>
          <p:nvPr/>
        </p:nvSpPr>
        <p:spPr bwMode="auto">
          <a:xfrm flipH="1" flipV="1">
            <a:off x="1571641" y="3962400"/>
            <a:ext cx="200041" cy="1839340"/>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10" name="Rectangle 9"/>
          <p:cNvSpPr/>
          <p:nvPr/>
        </p:nvSpPr>
        <p:spPr>
          <a:xfrm>
            <a:off x="0" y="-26743"/>
            <a:ext cx="3858877"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effectLst>
                  <a:outerShdw blurRad="60007" dist="200025" dir="15000000" sy="30000" kx="-1800000" algn="bl" rotWithShape="0">
                    <a:prstClr val="black">
                      <a:alpha val="32000"/>
                    </a:prstClr>
                  </a:outerShdw>
                </a:effectLst>
              </a:rPr>
              <a:t>PARTS: Iris</a:t>
            </a:r>
          </a:p>
        </p:txBody>
      </p:sp>
    </p:spTree>
    <p:extLst>
      <p:ext uri="{BB962C8B-B14F-4D97-AF65-F5344CB8AC3E}">
        <p14:creationId xmlns:p14="http://schemas.microsoft.com/office/powerpoint/2010/main" val="1182557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y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052513"/>
            <a:ext cx="5150852"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Line 5"/>
          <p:cNvSpPr>
            <a:spLocks noChangeShapeType="1"/>
          </p:cNvSpPr>
          <p:nvPr/>
        </p:nvSpPr>
        <p:spPr bwMode="auto">
          <a:xfrm flipV="1">
            <a:off x="1371601" y="2644773"/>
            <a:ext cx="3124199" cy="708025"/>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3" name="Rectangle 2"/>
          <p:cNvSpPr/>
          <p:nvPr/>
        </p:nvSpPr>
        <p:spPr>
          <a:xfrm>
            <a:off x="3200400" y="5105400"/>
            <a:ext cx="5513354" cy="1200329"/>
          </a:xfrm>
          <a:prstGeom prst="rect">
            <a:avLst/>
          </a:prstGeom>
        </p:spPr>
        <p:txBody>
          <a:bodyPr wrap="square">
            <a:spAutoFit/>
          </a:bodyPr>
          <a:lstStyle/>
          <a:p>
            <a:pPr marL="393192" lvl="1" fontAlgn="auto">
              <a:spcBef>
                <a:spcPct val="20000"/>
              </a:spcBef>
              <a:spcAft>
                <a:spcPts val="0"/>
              </a:spcAft>
              <a:buClr>
                <a:srgbClr val="0F6FC6"/>
              </a:buClr>
              <a:buSzPct val="85000"/>
            </a:pPr>
            <a:r>
              <a:rPr lang="en-US" altLang="en-US" sz="3600" b="1" dirty="0">
                <a:solidFill>
                  <a:srgbClr val="FF0000"/>
                </a:solidFill>
                <a:latin typeface="Constantia"/>
              </a:rPr>
              <a:t>controls the amount of light entering the eye</a:t>
            </a:r>
          </a:p>
        </p:txBody>
      </p:sp>
      <p:pic>
        <p:nvPicPr>
          <p:cNvPr id="12" name="Picture 2" descr="https://sp.yimg.com/ib/th?id=HN.607996442679509530&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8" y="4866419"/>
            <a:ext cx="2081213" cy="1803719"/>
          </a:xfrm>
          <a:prstGeom prst="rect">
            <a:avLst/>
          </a:prstGeom>
          <a:noFill/>
          <a:extLst>
            <a:ext uri="{909E8E84-426E-40DD-AFC4-6F175D3DCCD1}">
              <a14:hiddenFill xmlns:a14="http://schemas.microsoft.com/office/drawing/2010/main">
                <a:solidFill>
                  <a:srgbClr val="FFFFFF"/>
                </a:solidFill>
              </a14:hiddenFill>
            </a:ext>
          </a:extLst>
        </p:spPr>
      </p:pic>
      <p:sp>
        <p:nvSpPr>
          <p:cNvPr id="13" name="Line 5"/>
          <p:cNvSpPr>
            <a:spLocks noChangeShapeType="1"/>
          </p:cNvSpPr>
          <p:nvPr/>
        </p:nvSpPr>
        <p:spPr bwMode="auto">
          <a:xfrm flipH="1" flipV="1">
            <a:off x="1371601" y="3352800"/>
            <a:ext cx="400082" cy="2448940"/>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9" name="Rectangle 8"/>
          <p:cNvSpPr/>
          <p:nvPr/>
        </p:nvSpPr>
        <p:spPr>
          <a:xfrm>
            <a:off x="22760" y="-8930"/>
            <a:ext cx="6149440"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solidFill>
                  <a:srgbClr val="FFC000"/>
                </a:solidFill>
                <a:effectLst>
                  <a:outerShdw blurRad="60007" dist="200025" dir="15000000" sy="30000" kx="-1800000" algn="bl" rotWithShape="0">
                    <a:prstClr val="black">
                      <a:alpha val="32000"/>
                    </a:prstClr>
                  </a:outerShdw>
                </a:effectLst>
              </a:rPr>
              <a:t>FUNCTION of Iris</a:t>
            </a:r>
            <a:endParaRPr lang="en-US" sz="5400" b="1" dirty="0">
              <a:ln w="10541" cmpd="sng">
                <a:solidFill>
                  <a:schemeClr val="accent2">
                    <a:lumMod val="60000"/>
                    <a:lumOff val="40000"/>
                  </a:schemeClr>
                </a:solidFill>
                <a:prstDash val="solid"/>
              </a:ln>
              <a:solidFill>
                <a:schemeClr val="accent2">
                  <a:lumMod val="50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26736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y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31" y="3124200"/>
            <a:ext cx="57483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12"/>
          <p:cNvSpPr txBox="1">
            <a:spLocks noChangeArrowheads="1"/>
          </p:cNvSpPr>
          <p:nvPr/>
        </p:nvSpPr>
        <p:spPr bwMode="auto">
          <a:xfrm>
            <a:off x="118413" y="1295400"/>
            <a:ext cx="59013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Clr>
                <a:srgbClr val="339933"/>
              </a:buClr>
              <a:tabLst>
                <a:tab pos="2743200" algn="l"/>
              </a:tabLst>
            </a:pPr>
            <a:r>
              <a:rPr lang="en-GB" altLang="en-US" sz="2800" b="1" u="sng" dirty="0">
                <a:solidFill>
                  <a:srgbClr val="000000"/>
                </a:solidFill>
              </a:rPr>
              <a:t>SCLERA</a:t>
            </a:r>
            <a:r>
              <a:rPr lang="en-GB" altLang="en-US" sz="2800" dirty="0">
                <a:solidFill>
                  <a:srgbClr val="000000"/>
                </a:solidFill>
              </a:rPr>
              <a:t> – </a:t>
            </a:r>
            <a:r>
              <a:rPr lang="en-US" altLang="en-US" sz="2800" dirty="0"/>
              <a:t>a tough white skin (made of tissue) that covers all of the eyeball except the cornea.</a:t>
            </a:r>
          </a:p>
        </p:txBody>
      </p:sp>
      <p:sp>
        <p:nvSpPr>
          <p:cNvPr id="10" name="Line 5"/>
          <p:cNvSpPr>
            <a:spLocks noChangeShapeType="1"/>
          </p:cNvSpPr>
          <p:nvPr/>
        </p:nvSpPr>
        <p:spPr bwMode="auto">
          <a:xfrm flipH="1" flipV="1">
            <a:off x="1828800" y="2680395"/>
            <a:ext cx="2438400" cy="1510605"/>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3" name="Rectangle 2"/>
          <p:cNvSpPr/>
          <p:nvPr/>
        </p:nvSpPr>
        <p:spPr>
          <a:xfrm>
            <a:off x="5943600" y="3150376"/>
            <a:ext cx="3200400" cy="3083921"/>
          </a:xfrm>
          <a:prstGeom prst="rect">
            <a:avLst/>
          </a:prstGeom>
        </p:spPr>
        <p:txBody>
          <a:bodyPr wrap="square">
            <a:spAutoFit/>
          </a:bodyPr>
          <a:lstStyle/>
          <a:p>
            <a:pPr lvl="0" fontAlgn="auto">
              <a:lnSpc>
                <a:spcPct val="90000"/>
              </a:lnSpc>
              <a:spcBef>
                <a:spcPct val="20000"/>
              </a:spcBef>
              <a:spcAft>
                <a:spcPts val="0"/>
              </a:spcAft>
              <a:buClr>
                <a:srgbClr val="0BD0D9"/>
              </a:buClr>
              <a:buSzPct val="95000"/>
            </a:pPr>
            <a:r>
              <a:rPr lang="en-US" altLang="en-US" sz="3600" b="1" dirty="0">
                <a:solidFill>
                  <a:srgbClr val="FF0000"/>
                </a:solidFill>
                <a:latin typeface="Constantia"/>
              </a:rPr>
              <a:t>SCLERA</a:t>
            </a:r>
          </a:p>
          <a:p>
            <a:pPr lvl="0" fontAlgn="auto">
              <a:lnSpc>
                <a:spcPct val="90000"/>
              </a:lnSpc>
              <a:spcBef>
                <a:spcPct val="20000"/>
              </a:spcBef>
              <a:spcAft>
                <a:spcPts val="0"/>
              </a:spcAft>
              <a:buClr>
                <a:srgbClr val="0BD0D9"/>
              </a:buClr>
              <a:buSzPct val="95000"/>
            </a:pPr>
            <a:r>
              <a:rPr lang="en-US" altLang="en-US" sz="3600" b="1" i="1" dirty="0">
                <a:solidFill>
                  <a:srgbClr val="FF0000"/>
                </a:solidFill>
                <a:latin typeface="Constantia"/>
              </a:rPr>
              <a:t>(white part)</a:t>
            </a:r>
            <a:endParaRPr lang="en-US" altLang="en-US" sz="2600" i="1" dirty="0">
              <a:solidFill>
                <a:prstClr val="black"/>
              </a:solidFill>
              <a:latin typeface="Constantia"/>
            </a:endParaRPr>
          </a:p>
          <a:p>
            <a:pPr marL="640080" lvl="1" indent="-246888" fontAlgn="auto">
              <a:lnSpc>
                <a:spcPct val="90000"/>
              </a:lnSpc>
              <a:spcBef>
                <a:spcPct val="20000"/>
              </a:spcBef>
              <a:spcAft>
                <a:spcPts val="0"/>
              </a:spcAft>
              <a:buClr>
                <a:srgbClr val="0F6FC6"/>
              </a:buClr>
              <a:buSzPct val="85000"/>
              <a:buFont typeface="Wingdings 2"/>
              <a:buChar char=""/>
            </a:pPr>
            <a:r>
              <a:rPr lang="en-US" altLang="en-US" sz="2400" dirty="0">
                <a:solidFill>
                  <a:prstClr val="black"/>
                </a:solidFill>
                <a:latin typeface="Constantia"/>
              </a:rPr>
              <a:t>whites of the eye</a:t>
            </a:r>
          </a:p>
          <a:p>
            <a:pPr marL="640080" lvl="1" indent="-246888" fontAlgn="auto">
              <a:lnSpc>
                <a:spcPct val="90000"/>
              </a:lnSpc>
              <a:spcBef>
                <a:spcPct val="20000"/>
              </a:spcBef>
              <a:spcAft>
                <a:spcPts val="0"/>
              </a:spcAft>
              <a:buClr>
                <a:srgbClr val="0F6FC6"/>
              </a:buClr>
              <a:buSzPct val="85000"/>
              <a:buFont typeface="Wingdings 2"/>
              <a:buChar char=""/>
            </a:pPr>
            <a:r>
              <a:rPr lang="en-US" altLang="en-US" sz="2400" dirty="0">
                <a:solidFill>
                  <a:prstClr val="black"/>
                </a:solidFill>
                <a:latin typeface="Constantia"/>
              </a:rPr>
              <a:t>supports eyeball</a:t>
            </a:r>
          </a:p>
          <a:p>
            <a:pPr marL="640080" lvl="1" indent="-246888" fontAlgn="auto">
              <a:lnSpc>
                <a:spcPct val="90000"/>
              </a:lnSpc>
              <a:spcBef>
                <a:spcPct val="20000"/>
              </a:spcBef>
              <a:spcAft>
                <a:spcPts val="0"/>
              </a:spcAft>
              <a:buClr>
                <a:srgbClr val="0F6FC6"/>
              </a:buClr>
              <a:buSzPct val="85000"/>
              <a:buFont typeface="Wingdings 2"/>
              <a:buChar char=""/>
            </a:pPr>
            <a:r>
              <a:rPr lang="en-US" altLang="en-US" sz="2400" dirty="0">
                <a:solidFill>
                  <a:prstClr val="black"/>
                </a:solidFill>
                <a:latin typeface="Constantia"/>
              </a:rPr>
              <a:t>provides attachment for muscles</a:t>
            </a:r>
          </a:p>
        </p:txBody>
      </p:sp>
      <p:pic>
        <p:nvPicPr>
          <p:cNvPr id="839682" name="Picture 2" descr="Close up photo of woman's left eye. Brown iris and blue tinted scl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196" y="439353"/>
            <a:ext cx="2717208" cy="17120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22312"/>
            <a:ext cx="4705262"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effectLst>
                  <a:outerShdw blurRad="60007" dist="200025" dir="15000000" sy="30000" kx="-1800000" algn="bl" rotWithShape="0">
                    <a:prstClr val="black">
                      <a:alpha val="32000"/>
                    </a:prstClr>
                  </a:outerShdw>
                </a:effectLst>
              </a:rPr>
              <a:t>PARTS: Sclera</a:t>
            </a:r>
          </a:p>
        </p:txBody>
      </p:sp>
    </p:spTree>
    <p:extLst>
      <p:ext uri="{BB962C8B-B14F-4D97-AF65-F5344CB8AC3E}">
        <p14:creationId xmlns:p14="http://schemas.microsoft.com/office/powerpoint/2010/main" val="2251641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y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31" y="3124200"/>
            <a:ext cx="57483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5"/>
          <p:cNvSpPr>
            <a:spLocks noChangeShapeType="1"/>
          </p:cNvSpPr>
          <p:nvPr/>
        </p:nvSpPr>
        <p:spPr bwMode="auto">
          <a:xfrm flipH="1" flipV="1">
            <a:off x="1828800" y="2680395"/>
            <a:ext cx="2438400" cy="1510605"/>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3" name="Rectangle 2"/>
          <p:cNvSpPr/>
          <p:nvPr/>
        </p:nvSpPr>
        <p:spPr>
          <a:xfrm>
            <a:off x="5943600" y="3150376"/>
            <a:ext cx="3200400" cy="2585323"/>
          </a:xfrm>
          <a:prstGeom prst="rect">
            <a:avLst/>
          </a:prstGeom>
        </p:spPr>
        <p:txBody>
          <a:bodyPr wrap="square">
            <a:spAutoFit/>
          </a:bodyPr>
          <a:lstStyle/>
          <a:p>
            <a:pPr marL="393192" lvl="1" fontAlgn="auto">
              <a:lnSpc>
                <a:spcPct val="90000"/>
              </a:lnSpc>
              <a:spcBef>
                <a:spcPct val="20000"/>
              </a:spcBef>
              <a:spcAft>
                <a:spcPts val="0"/>
              </a:spcAft>
              <a:buClr>
                <a:srgbClr val="0F6FC6"/>
              </a:buClr>
              <a:buSzPct val="85000"/>
            </a:pPr>
            <a:r>
              <a:rPr lang="en-US" altLang="en-US" sz="3600" b="1" dirty="0">
                <a:solidFill>
                  <a:srgbClr val="FF0000"/>
                </a:solidFill>
                <a:latin typeface="Constantia"/>
              </a:rPr>
              <a:t>supports eyeball and provides attachment for muscles</a:t>
            </a:r>
          </a:p>
        </p:txBody>
      </p:sp>
      <p:pic>
        <p:nvPicPr>
          <p:cNvPr id="839682" name="Picture 2" descr="Close up photo of woman's left eye. Brown iris and blue tinted scl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196" y="1000959"/>
            <a:ext cx="2717208" cy="17120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574" y="0"/>
            <a:ext cx="6995826"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solidFill>
                  <a:srgbClr val="FFC000"/>
                </a:solidFill>
                <a:effectLst>
                  <a:outerShdw blurRad="60007" dist="200025" dir="15000000" sy="30000" kx="-1800000" algn="bl" rotWithShape="0">
                    <a:prstClr val="black">
                      <a:alpha val="32000"/>
                    </a:prstClr>
                  </a:outerShdw>
                </a:effectLst>
              </a:rPr>
              <a:t>FUNCTION of Sclera</a:t>
            </a:r>
            <a:endParaRPr lang="en-US" sz="5400" b="1" dirty="0">
              <a:ln w="10541" cmpd="sng">
                <a:solidFill>
                  <a:schemeClr val="accent2">
                    <a:lumMod val="60000"/>
                    <a:lumOff val="40000"/>
                  </a:schemeClr>
                </a:solidFill>
                <a:prstDash val="solid"/>
              </a:ln>
              <a:solidFill>
                <a:schemeClr val="accent2">
                  <a:lumMod val="50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790976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5241966" y="1333499"/>
            <a:ext cx="4114800" cy="48006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lnSpc>
                <a:spcPct val="90000"/>
              </a:lnSpc>
              <a:spcAft>
                <a:spcPts val="0"/>
              </a:spcAft>
              <a:buFont typeface="Wingdings" pitchFamily="2" charset="2"/>
              <a:buNone/>
            </a:pPr>
            <a:endParaRPr lang="en-US" altLang="en-US" dirty="0"/>
          </a:p>
          <a:p>
            <a:pPr marL="0" indent="0" fontAlgn="auto">
              <a:lnSpc>
                <a:spcPct val="90000"/>
              </a:lnSpc>
              <a:spcAft>
                <a:spcPts val="0"/>
              </a:spcAft>
              <a:buNone/>
            </a:pPr>
            <a:r>
              <a:rPr lang="en-US" altLang="en-US" sz="3600" b="1" dirty="0">
                <a:solidFill>
                  <a:srgbClr val="FF0000"/>
                </a:solidFill>
              </a:rPr>
              <a:t>LENS </a:t>
            </a:r>
          </a:p>
          <a:p>
            <a:pPr marL="0" indent="0" fontAlgn="auto">
              <a:lnSpc>
                <a:spcPct val="90000"/>
              </a:lnSpc>
              <a:spcAft>
                <a:spcPts val="0"/>
              </a:spcAft>
              <a:buNone/>
            </a:pPr>
            <a:r>
              <a:rPr lang="en-US" altLang="en-US" sz="3600" b="1" i="1" dirty="0">
                <a:solidFill>
                  <a:srgbClr val="FF0000"/>
                </a:solidFill>
              </a:rPr>
              <a:t>(lens behind pupil)</a:t>
            </a:r>
          </a:p>
          <a:p>
            <a:pPr lvl="1" fontAlgn="auto">
              <a:lnSpc>
                <a:spcPct val="90000"/>
              </a:lnSpc>
              <a:spcAft>
                <a:spcPts val="0"/>
              </a:spcAft>
            </a:pPr>
            <a:r>
              <a:rPr lang="en-US" altLang="en-US" dirty="0"/>
              <a:t>converging lens</a:t>
            </a:r>
          </a:p>
          <a:p>
            <a:pPr lvl="1" fontAlgn="auto">
              <a:lnSpc>
                <a:spcPct val="90000"/>
              </a:lnSpc>
              <a:spcAft>
                <a:spcPts val="0"/>
              </a:spcAft>
            </a:pPr>
            <a:r>
              <a:rPr lang="en-US" altLang="en-US" dirty="0"/>
              <a:t>allows us to see objects near and far</a:t>
            </a:r>
          </a:p>
          <a:p>
            <a:pPr lvl="1" fontAlgn="auto">
              <a:lnSpc>
                <a:spcPct val="90000"/>
              </a:lnSpc>
              <a:spcAft>
                <a:spcPts val="0"/>
              </a:spcAft>
            </a:pPr>
            <a:endParaRPr lang="en-US" altLang="en-US" dirty="0"/>
          </a:p>
        </p:txBody>
      </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049" y="1752600"/>
            <a:ext cx="5102751" cy="420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5"/>
          <p:cNvSpPr>
            <a:spLocks noChangeShapeType="1"/>
          </p:cNvSpPr>
          <p:nvPr/>
        </p:nvSpPr>
        <p:spPr bwMode="auto">
          <a:xfrm flipH="1">
            <a:off x="1524000" y="2057399"/>
            <a:ext cx="3717966" cy="1676399"/>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6" name="Rectangle 5"/>
          <p:cNvSpPr/>
          <p:nvPr/>
        </p:nvSpPr>
        <p:spPr>
          <a:xfrm>
            <a:off x="-11665" y="7422"/>
            <a:ext cx="4278865"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effectLst>
                  <a:outerShdw blurRad="60007" dist="200025" dir="15000000" sy="30000" kx="-1800000" algn="bl" rotWithShape="0">
                    <a:prstClr val="black">
                      <a:alpha val="32000"/>
                    </a:prstClr>
                  </a:outerShdw>
                </a:effectLst>
              </a:rPr>
              <a:t>PARTS: Lens</a:t>
            </a:r>
          </a:p>
        </p:txBody>
      </p:sp>
    </p:spTree>
    <p:extLst>
      <p:ext uri="{BB962C8B-B14F-4D97-AF65-F5344CB8AC3E}">
        <p14:creationId xmlns:p14="http://schemas.microsoft.com/office/powerpoint/2010/main" val="1645167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5029200" y="2667000"/>
            <a:ext cx="4114800" cy="48006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93192" lvl="1" indent="0" fontAlgn="auto">
              <a:lnSpc>
                <a:spcPct val="90000"/>
              </a:lnSpc>
              <a:spcAft>
                <a:spcPts val="0"/>
              </a:spcAft>
              <a:buNone/>
            </a:pPr>
            <a:r>
              <a:rPr lang="en-US" altLang="en-US" sz="3600" b="1" dirty="0">
                <a:solidFill>
                  <a:srgbClr val="FF0000"/>
                </a:solidFill>
              </a:rPr>
              <a:t>allows us to see objects near and far</a:t>
            </a:r>
            <a:endParaRPr lang="en-US" altLang="en-US" dirty="0"/>
          </a:p>
        </p:txBody>
      </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049" y="1752600"/>
            <a:ext cx="5102751" cy="420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5"/>
          <p:cNvSpPr>
            <a:spLocks noChangeShapeType="1"/>
          </p:cNvSpPr>
          <p:nvPr/>
        </p:nvSpPr>
        <p:spPr bwMode="auto">
          <a:xfrm flipH="1">
            <a:off x="1524000" y="2057399"/>
            <a:ext cx="3717966" cy="1676399"/>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7" name="Rectangle 6"/>
          <p:cNvSpPr/>
          <p:nvPr/>
        </p:nvSpPr>
        <p:spPr>
          <a:xfrm>
            <a:off x="-16227" y="-8930"/>
            <a:ext cx="6569427"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solidFill>
                  <a:srgbClr val="FFC000"/>
                </a:solidFill>
                <a:effectLst>
                  <a:outerShdw blurRad="60007" dist="200025" dir="15000000" sy="30000" kx="-1800000" algn="bl" rotWithShape="0">
                    <a:prstClr val="black">
                      <a:alpha val="32000"/>
                    </a:prstClr>
                  </a:outerShdw>
                </a:effectLst>
              </a:rPr>
              <a:t>FUNCTION of Lens</a:t>
            </a:r>
            <a:endParaRPr lang="en-US" sz="5400" b="1" dirty="0">
              <a:ln w="10541" cmpd="sng">
                <a:solidFill>
                  <a:schemeClr val="accent2">
                    <a:lumMod val="60000"/>
                    <a:lumOff val="40000"/>
                  </a:schemeClr>
                </a:solidFill>
                <a:prstDash val="solid"/>
              </a:ln>
              <a:solidFill>
                <a:schemeClr val="accent2">
                  <a:lumMod val="50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416704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3812214"/>
            <a:ext cx="4343400" cy="2714589"/>
          </a:xfrm>
          <a:prstGeom prst="rect">
            <a:avLst/>
          </a:prstGeom>
        </p:spPr>
        <p:txBody>
          <a:bodyPr wrap="square">
            <a:spAutoFit/>
          </a:bodyPr>
          <a:lstStyle/>
          <a:p>
            <a:pPr lvl="0" fontAlgn="auto">
              <a:spcBef>
                <a:spcPct val="20000"/>
              </a:spcBef>
              <a:spcAft>
                <a:spcPts val="0"/>
              </a:spcAft>
              <a:buClr>
                <a:srgbClr val="0BD0D9"/>
              </a:buClr>
              <a:buSzPct val="95000"/>
            </a:pPr>
            <a:r>
              <a:rPr lang="en-US" altLang="en-US" sz="2600" dirty="0">
                <a:solidFill>
                  <a:prstClr val="black"/>
                </a:solidFill>
                <a:latin typeface="Constantia"/>
              </a:rPr>
              <a:t> </a:t>
            </a:r>
            <a:r>
              <a:rPr lang="en-US" altLang="en-US" sz="3600" b="1" dirty="0">
                <a:solidFill>
                  <a:srgbClr val="FF0000"/>
                </a:solidFill>
                <a:latin typeface="Constantia"/>
              </a:rPr>
              <a:t>RETINA</a:t>
            </a:r>
          </a:p>
          <a:p>
            <a:pPr marL="640080" lvl="1" indent="-246888" fontAlgn="auto">
              <a:spcBef>
                <a:spcPct val="20000"/>
              </a:spcBef>
              <a:spcAft>
                <a:spcPts val="0"/>
              </a:spcAft>
              <a:buClr>
                <a:srgbClr val="0F6FC6"/>
              </a:buClr>
              <a:buSzPct val="85000"/>
              <a:buFont typeface="Wingdings 2"/>
              <a:buChar char=""/>
            </a:pPr>
            <a:r>
              <a:rPr lang="en-US" altLang="en-US" sz="2400" dirty="0">
                <a:solidFill>
                  <a:prstClr val="black"/>
                </a:solidFill>
                <a:latin typeface="Constantia"/>
              </a:rPr>
              <a:t>internal membrane</a:t>
            </a:r>
          </a:p>
          <a:p>
            <a:pPr marL="640080" lvl="1" indent="-246888" fontAlgn="auto">
              <a:spcBef>
                <a:spcPct val="20000"/>
              </a:spcBef>
              <a:spcAft>
                <a:spcPts val="0"/>
              </a:spcAft>
              <a:buClr>
                <a:srgbClr val="0F6FC6"/>
              </a:buClr>
              <a:buSzPct val="85000"/>
              <a:buFont typeface="Wingdings 2"/>
              <a:buChar char=""/>
            </a:pPr>
            <a:r>
              <a:rPr lang="en-US" altLang="en-US" sz="2400" dirty="0">
                <a:solidFill>
                  <a:prstClr val="black"/>
                </a:solidFill>
                <a:latin typeface="Constantia"/>
              </a:rPr>
              <a:t>contains light-receptive cells (rods and cones)</a:t>
            </a:r>
          </a:p>
          <a:p>
            <a:pPr marL="640080" lvl="1" indent="-246888" fontAlgn="auto">
              <a:spcBef>
                <a:spcPct val="20000"/>
              </a:spcBef>
              <a:spcAft>
                <a:spcPts val="0"/>
              </a:spcAft>
              <a:buClr>
                <a:srgbClr val="0F6FC6"/>
              </a:buClr>
              <a:buSzPct val="85000"/>
              <a:buFont typeface="Wingdings 2"/>
              <a:buChar char=""/>
            </a:pPr>
            <a:r>
              <a:rPr lang="en-US" altLang="en-US" sz="2400" dirty="0">
                <a:solidFill>
                  <a:prstClr val="black"/>
                </a:solidFill>
                <a:latin typeface="Constantia"/>
              </a:rPr>
              <a:t>converts light to electrical signals</a:t>
            </a:r>
          </a:p>
        </p:txBody>
      </p:sp>
      <p:pic>
        <p:nvPicPr>
          <p:cNvPr id="11" name="Picture 8" descr="retina-pictur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981200"/>
            <a:ext cx="5562600" cy="37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706" name="Picture 2" descr="https://sp.yimg.com/ib/th?id=HN.608017840199631032&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68302"/>
            <a:ext cx="3530983" cy="2648238"/>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auto">
          <a:xfrm flipV="1">
            <a:off x="1752600" y="3352799"/>
            <a:ext cx="342900" cy="753113"/>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7" name="Rectangle 6"/>
          <p:cNvSpPr/>
          <p:nvPr/>
        </p:nvSpPr>
        <p:spPr>
          <a:xfrm>
            <a:off x="24060" y="-2992"/>
            <a:ext cx="4852740"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effectLst>
                  <a:outerShdw blurRad="60007" dist="200025" dir="15000000" sy="30000" kx="-1800000" algn="bl" rotWithShape="0">
                    <a:prstClr val="black">
                      <a:alpha val="32000"/>
                    </a:prstClr>
                  </a:outerShdw>
                </a:effectLst>
              </a:rPr>
              <a:t>PARTS: Retina</a:t>
            </a:r>
          </a:p>
        </p:txBody>
      </p:sp>
    </p:spTree>
    <p:extLst>
      <p:ext uri="{BB962C8B-B14F-4D97-AF65-F5344CB8AC3E}">
        <p14:creationId xmlns:p14="http://schemas.microsoft.com/office/powerpoint/2010/main" val="1573208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4724400"/>
            <a:ext cx="4343400" cy="1754326"/>
          </a:xfrm>
          <a:prstGeom prst="rect">
            <a:avLst/>
          </a:prstGeom>
        </p:spPr>
        <p:txBody>
          <a:bodyPr wrap="square">
            <a:spAutoFit/>
          </a:bodyPr>
          <a:lstStyle/>
          <a:p>
            <a:pPr marL="393192" lvl="1" fontAlgn="auto">
              <a:spcBef>
                <a:spcPct val="20000"/>
              </a:spcBef>
              <a:spcAft>
                <a:spcPts val="0"/>
              </a:spcAft>
              <a:buClr>
                <a:srgbClr val="0F6FC6"/>
              </a:buClr>
              <a:buSzPct val="85000"/>
            </a:pPr>
            <a:r>
              <a:rPr lang="en-US" altLang="en-US" sz="3600" b="1" dirty="0">
                <a:solidFill>
                  <a:srgbClr val="FF0000"/>
                </a:solidFill>
                <a:latin typeface="Constantia"/>
              </a:rPr>
              <a:t>converts light waves to electrical signals</a:t>
            </a:r>
          </a:p>
        </p:txBody>
      </p:sp>
      <p:pic>
        <p:nvPicPr>
          <p:cNvPr id="11" name="Picture 8" descr="retina-pictur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981200"/>
            <a:ext cx="5562600" cy="373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706" name="Picture 2" descr="https://sp.yimg.com/ib/th?id=HN.608017840199631032&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68302"/>
            <a:ext cx="3530983" cy="2648238"/>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auto">
          <a:xfrm flipV="1">
            <a:off x="1752600" y="3352799"/>
            <a:ext cx="342900" cy="753113"/>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8" name="Rectangle 7"/>
          <p:cNvSpPr/>
          <p:nvPr/>
        </p:nvSpPr>
        <p:spPr>
          <a:xfrm>
            <a:off x="0" y="-8930"/>
            <a:ext cx="7143302"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solidFill>
                  <a:srgbClr val="FFC000"/>
                </a:solidFill>
                <a:effectLst>
                  <a:outerShdw blurRad="60007" dist="200025" dir="15000000" sy="30000" kx="-1800000" algn="bl" rotWithShape="0">
                    <a:prstClr val="black">
                      <a:alpha val="32000"/>
                    </a:prstClr>
                  </a:outerShdw>
                </a:effectLst>
              </a:rPr>
              <a:t>FUNCTION of Retina</a:t>
            </a:r>
            <a:endParaRPr lang="en-US" sz="5400" b="1" dirty="0">
              <a:ln w="10541" cmpd="sng">
                <a:solidFill>
                  <a:schemeClr val="accent2">
                    <a:lumMod val="60000"/>
                    <a:lumOff val="40000"/>
                  </a:schemeClr>
                </a:solidFill>
                <a:prstDash val="solid"/>
              </a:ln>
              <a:solidFill>
                <a:schemeClr val="accent2">
                  <a:lumMod val="50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2230341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304800" y="1143000"/>
            <a:ext cx="4419600" cy="4530725"/>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Font typeface="Wingdings" pitchFamily="2" charset="2"/>
              <a:buNone/>
            </a:pPr>
            <a:r>
              <a:rPr lang="en-US" altLang="en-US" sz="3600" b="1" dirty="0">
                <a:solidFill>
                  <a:srgbClr val="FF0000"/>
                </a:solidFill>
              </a:rPr>
              <a:t>OPTIC NERVE</a:t>
            </a:r>
          </a:p>
          <a:p>
            <a:pPr fontAlgn="auto">
              <a:spcAft>
                <a:spcPts val="0"/>
              </a:spcAft>
            </a:pPr>
            <a:r>
              <a:rPr lang="en-US" altLang="en-US" dirty="0"/>
              <a:t>Transmits electrical impulses from retina to the brain</a:t>
            </a:r>
          </a:p>
          <a:p>
            <a:pPr fontAlgn="auto">
              <a:spcAft>
                <a:spcPts val="0"/>
              </a:spcAft>
            </a:pPr>
            <a:r>
              <a:rPr lang="en-US" altLang="en-US" dirty="0"/>
              <a:t>Creates blind spot</a:t>
            </a:r>
          </a:p>
          <a:p>
            <a:pPr fontAlgn="auto">
              <a:spcAft>
                <a:spcPts val="0"/>
              </a:spcAft>
            </a:pPr>
            <a:r>
              <a:rPr lang="en-US" altLang="en-US" dirty="0"/>
              <a:t>Brain takes inverted image and flips it so we can see</a:t>
            </a:r>
          </a:p>
          <a:p>
            <a:pPr fontAlgn="auto">
              <a:spcAft>
                <a:spcPts val="0"/>
              </a:spcAft>
            </a:pPr>
            <a:endParaRPr lang="en-US" altLang="en-US" dirty="0"/>
          </a:p>
        </p:txBody>
      </p:sp>
      <p:pic>
        <p:nvPicPr>
          <p:cNvPr id="7" name="Picture 9" descr="optic_ner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75" y="1219198"/>
            <a:ext cx="352425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Figure%2010%20Optic%20Ner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841869"/>
            <a:ext cx="3429000" cy="193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5"/>
          <p:cNvSpPr>
            <a:spLocks noChangeShapeType="1"/>
          </p:cNvSpPr>
          <p:nvPr/>
        </p:nvSpPr>
        <p:spPr bwMode="auto">
          <a:xfrm flipH="1" flipV="1">
            <a:off x="3809999" y="1524000"/>
            <a:ext cx="2667000" cy="1600200"/>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8" name="Rectangle 7"/>
          <p:cNvSpPr/>
          <p:nvPr/>
        </p:nvSpPr>
        <p:spPr>
          <a:xfrm>
            <a:off x="-18702" y="8883"/>
            <a:ext cx="6648102"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effectLst>
                  <a:outerShdw blurRad="60007" dist="200025" dir="15000000" sy="30000" kx="-1800000" algn="bl" rotWithShape="0">
                    <a:prstClr val="black">
                      <a:alpha val="32000"/>
                    </a:prstClr>
                  </a:outerShdw>
                </a:effectLst>
              </a:rPr>
              <a:t>PARTS: Optic Nerve</a:t>
            </a:r>
          </a:p>
        </p:txBody>
      </p:sp>
    </p:spTree>
    <p:extLst>
      <p:ext uri="{BB962C8B-B14F-4D97-AF65-F5344CB8AC3E}">
        <p14:creationId xmlns:p14="http://schemas.microsoft.com/office/powerpoint/2010/main" val="377513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304800" y="1752600"/>
            <a:ext cx="4419600" cy="3349625"/>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None/>
            </a:pPr>
            <a:r>
              <a:rPr lang="en-US" altLang="en-US" sz="3600" b="1" dirty="0">
                <a:solidFill>
                  <a:srgbClr val="FF0000"/>
                </a:solidFill>
              </a:rPr>
              <a:t>Transmits electrical signals from retina to the brain</a:t>
            </a:r>
          </a:p>
          <a:p>
            <a:pPr marL="0" indent="0" fontAlgn="auto">
              <a:spcAft>
                <a:spcPts val="0"/>
              </a:spcAft>
              <a:buNone/>
            </a:pPr>
            <a:endParaRPr lang="en-US" altLang="en-US" dirty="0"/>
          </a:p>
        </p:txBody>
      </p:sp>
      <p:pic>
        <p:nvPicPr>
          <p:cNvPr id="7" name="Picture 9" descr="optic_ner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75" y="1219198"/>
            <a:ext cx="352425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Figure%2010%20Optic%20Ner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841869"/>
            <a:ext cx="3429000" cy="193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5"/>
          <p:cNvSpPr>
            <a:spLocks noChangeShapeType="1"/>
          </p:cNvSpPr>
          <p:nvPr/>
        </p:nvSpPr>
        <p:spPr bwMode="auto">
          <a:xfrm flipH="1" flipV="1">
            <a:off x="3809999" y="1524000"/>
            <a:ext cx="2667000" cy="1600200"/>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9" name="Rectangle 8"/>
          <p:cNvSpPr/>
          <p:nvPr/>
        </p:nvSpPr>
        <p:spPr>
          <a:xfrm>
            <a:off x="-23265" y="-8930"/>
            <a:ext cx="8938665"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solidFill>
                  <a:srgbClr val="FFC000"/>
                </a:solidFill>
                <a:effectLst>
                  <a:outerShdw blurRad="60007" dist="200025" dir="15000000" sy="30000" kx="-1800000" algn="bl" rotWithShape="0">
                    <a:prstClr val="black">
                      <a:alpha val="32000"/>
                    </a:prstClr>
                  </a:outerShdw>
                </a:effectLst>
              </a:rPr>
              <a:t>FUNCTION of Optic Nerve</a:t>
            </a:r>
            <a:endParaRPr lang="en-US" sz="5400" b="1" dirty="0">
              <a:ln w="10541" cmpd="sng">
                <a:solidFill>
                  <a:schemeClr val="accent2">
                    <a:lumMod val="60000"/>
                    <a:lumOff val="40000"/>
                  </a:schemeClr>
                </a:solidFill>
                <a:prstDash val="solid"/>
              </a:ln>
              <a:solidFill>
                <a:schemeClr val="accent2">
                  <a:lumMod val="50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84362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http://www.appsychology.com/Book/Biological/Biologypics/Sensationpics/Eye-1.jpg">
            <a:hlinkClick r:id="rId2"/>
          </p:cNvPr>
          <p:cNvPicPr>
            <a:picLocks noChangeAspect="1" noChangeArrowheads="1"/>
          </p:cNvPicPr>
          <p:nvPr/>
        </p:nvPicPr>
        <p:blipFill>
          <a:blip r:embed="rId3" cstate="print"/>
          <a:srcRect/>
          <a:stretch>
            <a:fillRect/>
          </a:stretch>
        </p:blipFill>
        <p:spPr bwMode="auto">
          <a:xfrm>
            <a:off x="253599" y="762000"/>
            <a:ext cx="8144256" cy="6096000"/>
          </a:xfrm>
          <a:prstGeom prst="rect">
            <a:avLst/>
          </a:prstGeom>
          <a:noFill/>
        </p:spPr>
      </p:pic>
    </p:spTree>
    <p:extLst>
      <p:ext uri="{BB962C8B-B14F-4D97-AF65-F5344CB8AC3E}">
        <p14:creationId xmlns:p14="http://schemas.microsoft.com/office/powerpoint/2010/main" val="165484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body" sz="half" idx="1"/>
          </p:nvPr>
        </p:nvSpPr>
        <p:spPr/>
        <p:txBody>
          <a:bodyPr/>
          <a:lstStyle/>
          <a:p>
            <a:pPr eaLnBrk="1" hangingPunct="1"/>
            <a:r>
              <a:rPr lang="en-US" altLang="en-US" sz="2600" dirty="0"/>
              <a:t>On retina where optic nerve leads back into the brain</a:t>
            </a:r>
          </a:p>
          <a:p>
            <a:pPr eaLnBrk="1" hangingPunct="1"/>
            <a:r>
              <a:rPr lang="en-US" altLang="en-US" sz="2600" dirty="0"/>
              <a:t>No rod or cone cells</a:t>
            </a:r>
          </a:p>
          <a:p>
            <a:pPr eaLnBrk="1" hangingPunct="1"/>
            <a:r>
              <a:rPr lang="en-US" altLang="en-US" sz="2600" dirty="0"/>
              <a:t>Other eye compensates for this area</a:t>
            </a:r>
          </a:p>
        </p:txBody>
      </p:sp>
      <p:sp>
        <p:nvSpPr>
          <p:cNvPr id="5" name="Rectangle 4"/>
          <p:cNvSpPr/>
          <p:nvPr/>
        </p:nvSpPr>
        <p:spPr>
          <a:xfrm>
            <a:off x="-9429" y="0"/>
            <a:ext cx="6181629"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effectLst>
                  <a:outerShdw blurRad="60007" dist="200025" dir="15000000" sy="30000" kx="-1800000" algn="bl" rotWithShape="0">
                    <a:prstClr val="black">
                      <a:alpha val="32000"/>
                    </a:prstClr>
                  </a:outerShdw>
                </a:effectLst>
              </a:rPr>
              <a:t>PARTS: Blind Spot</a:t>
            </a:r>
          </a:p>
        </p:txBody>
      </p:sp>
      <p:pic>
        <p:nvPicPr>
          <p:cNvPr id="827394" name="Picture 2" descr="Want to find your blind 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1295400"/>
            <a:ext cx="3886199"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972234"/>
            <a:ext cx="3089307" cy="646331"/>
          </a:xfrm>
          <a:prstGeom prst="rect">
            <a:avLst/>
          </a:prstGeom>
        </p:spPr>
        <p:txBody>
          <a:bodyPr wrap="none">
            <a:spAutoFit/>
          </a:bodyPr>
          <a:lstStyle/>
          <a:p>
            <a:pPr lvl="0" fontAlgn="auto">
              <a:spcAft>
                <a:spcPts val="0"/>
              </a:spcAft>
            </a:pPr>
            <a:r>
              <a:rPr lang="en-US" altLang="en-US" sz="3600" b="1" dirty="0">
                <a:solidFill>
                  <a:srgbClr val="FF0000"/>
                </a:solidFill>
              </a:rPr>
              <a:t>BLIND SPOT</a:t>
            </a:r>
          </a:p>
        </p:txBody>
      </p:sp>
    </p:spTree>
    <p:extLst>
      <p:ext uri="{BB962C8B-B14F-4D97-AF65-F5344CB8AC3E}">
        <p14:creationId xmlns:p14="http://schemas.microsoft.com/office/powerpoint/2010/main" val="3865067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body" sz="half" idx="1"/>
          </p:nvPr>
        </p:nvSpPr>
        <p:spPr>
          <a:xfrm>
            <a:off x="4818414" y="5867400"/>
            <a:ext cx="4038600" cy="873131"/>
          </a:xfrm>
        </p:spPr>
        <p:txBody>
          <a:bodyPr>
            <a:normAutofit lnSpcReduction="10000"/>
          </a:bodyPr>
          <a:lstStyle/>
          <a:p>
            <a:pPr eaLnBrk="1" hangingPunct="1"/>
            <a:r>
              <a:rPr lang="en-US" altLang="en-US" sz="2600" dirty="0"/>
              <a:t>Try this test to prove you have a blind spot…</a:t>
            </a:r>
          </a:p>
        </p:txBody>
      </p:sp>
      <p:pic>
        <p:nvPicPr>
          <p:cNvPr id="827394" name="Picture 2" descr="Want to find your blind 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1" y="1295400"/>
            <a:ext cx="3886199" cy="3886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992" y="-8930"/>
            <a:ext cx="8472192"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solidFill>
                  <a:srgbClr val="FFC000"/>
                </a:solidFill>
                <a:effectLst>
                  <a:outerShdw blurRad="60007" dist="200025" dir="15000000" sy="30000" kx="-1800000" algn="bl" rotWithShape="0">
                    <a:prstClr val="black">
                      <a:alpha val="32000"/>
                    </a:prstClr>
                  </a:outerShdw>
                </a:effectLst>
              </a:rPr>
              <a:t>FUNCTION of Blind Spot</a:t>
            </a:r>
            <a:endParaRPr lang="en-US" sz="5400" b="1" dirty="0">
              <a:ln w="10541" cmpd="sng">
                <a:solidFill>
                  <a:schemeClr val="accent2">
                    <a:lumMod val="60000"/>
                    <a:lumOff val="40000"/>
                  </a:schemeClr>
                </a:solidFill>
                <a:prstDash val="solid"/>
              </a:ln>
              <a:solidFill>
                <a:schemeClr val="accent2">
                  <a:lumMod val="50000"/>
                </a:schemeClr>
              </a:solidFill>
              <a:effectLst>
                <a:outerShdw blurRad="60007" dist="200025" dir="15000000" sy="30000" kx="-1800000" algn="bl" rotWithShape="0">
                  <a:prstClr val="black">
                    <a:alpha val="32000"/>
                  </a:prstClr>
                </a:outerShdw>
              </a:effectLst>
            </a:endParaRPr>
          </a:p>
        </p:txBody>
      </p:sp>
      <p:sp>
        <p:nvSpPr>
          <p:cNvPr id="7" name="Rectangle 4"/>
          <p:cNvSpPr txBox="1">
            <a:spLocks noChangeArrowheads="1"/>
          </p:cNvSpPr>
          <p:nvPr/>
        </p:nvSpPr>
        <p:spPr>
          <a:xfrm>
            <a:off x="457200" y="1600206"/>
            <a:ext cx="4038600" cy="453072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pPr>
            <a:r>
              <a:rPr lang="en-US" altLang="en-US" sz="3600" b="1" dirty="0">
                <a:solidFill>
                  <a:srgbClr val="FF0000"/>
                </a:solidFill>
              </a:rPr>
              <a:t>Small spot on the back of the retina</a:t>
            </a:r>
          </a:p>
          <a:p>
            <a:pPr fontAlgn="auto">
              <a:spcAft>
                <a:spcPts val="0"/>
              </a:spcAft>
            </a:pPr>
            <a:r>
              <a:rPr lang="en-US" altLang="en-US" sz="3600" b="1" dirty="0">
                <a:solidFill>
                  <a:srgbClr val="FF0000"/>
                </a:solidFill>
              </a:rPr>
              <a:t>Other eye compensates for this area</a:t>
            </a:r>
          </a:p>
        </p:txBody>
      </p:sp>
    </p:spTree>
    <p:extLst>
      <p:ext uri="{BB962C8B-B14F-4D97-AF65-F5344CB8AC3E}">
        <p14:creationId xmlns:p14="http://schemas.microsoft.com/office/powerpoint/2010/main" val="2993635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body" sz="half" idx="1"/>
          </p:nvPr>
        </p:nvSpPr>
        <p:spPr/>
        <p:txBody>
          <a:bodyPr/>
          <a:lstStyle/>
          <a:p>
            <a:pPr eaLnBrk="1" hangingPunct="1"/>
            <a:r>
              <a:rPr lang="en-US" altLang="en-US" sz="2600" dirty="0"/>
              <a:t>On retina where optic nerve leads back into the brain</a:t>
            </a:r>
          </a:p>
          <a:p>
            <a:pPr eaLnBrk="1" hangingPunct="1"/>
            <a:r>
              <a:rPr lang="en-US" altLang="en-US" sz="2600" dirty="0"/>
              <a:t>No rod or cone cells</a:t>
            </a:r>
          </a:p>
          <a:p>
            <a:pPr eaLnBrk="1" hangingPunct="1"/>
            <a:r>
              <a:rPr lang="en-US" altLang="en-US" sz="2600" dirty="0"/>
              <a:t>Other eye compensates for this area</a:t>
            </a:r>
          </a:p>
          <a:p>
            <a:pPr eaLnBrk="1" hangingPunct="1"/>
            <a:r>
              <a:rPr lang="en-US" altLang="en-US" sz="2600" dirty="0"/>
              <a:t>Try this test to prove you have a blind spot…</a:t>
            </a:r>
          </a:p>
        </p:txBody>
      </p:sp>
      <p:sp>
        <p:nvSpPr>
          <p:cNvPr id="5" name="Rectangle 4"/>
          <p:cNvSpPr/>
          <p:nvPr/>
        </p:nvSpPr>
        <p:spPr>
          <a:xfrm>
            <a:off x="6629400" y="5934670"/>
            <a:ext cx="2435411"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effectLst>
                  <a:outerShdw blurRad="60007" dist="200025" dir="15000000" sy="30000" kx="-1800000" algn="bl" rotWithShape="0">
                    <a:prstClr val="black">
                      <a:alpha val="32000"/>
                    </a:prstClr>
                  </a:outerShdw>
                </a:effectLst>
              </a:rPr>
              <a:t>PARTS</a:t>
            </a:r>
          </a:p>
        </p:txBody>
      </p:sp>
      <p:sp>
        <p:nvSpPr>
          <p:cNvPr id="6" name="Text Box 3"/>
          <p:cNvSpPr txBox="1">
            <a:spLocks noChangeArrowheads="1"/>
          </p:cNvSpPr>
          <p:nvPr/>
        </p:nvSpPr>
        <p:spPr bwMode="auto">
          <a:xfrm>
            <a:off x="539753" y="260416"/>
            <a:ext cx="65468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4000" u="sng" dirty="0">
                <a:solidFill>
                  <a:srgbClr val="3B812F"/>
                </a:solidFill>
              </a:rPr>
              <a:t>THE EYE: Blind Spot</a:t>
            </a:r>
          </a:p>
        </p:txBody>
      </p:sp>
      <p:pic>
        <p:nvPicPr>
          <p:cNvPr id="7" name="Picture 7" descr="illustration-blind-sp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21920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66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26"/>
          <p:cNvSpPr txBox="1">
            <a:spLocks noChangeArrowheads="1"/>
          </p:cNvSpPr>
          <p:nvPr/>
        </p:nvSpPr>
        <p:spPr bwMode="auto">
          <a:xfrm>
            <a:off x="228600" y="3276666"/>
            <a:ext cx="8534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solidFill>
                  <a:srgbClr val="000000"/>
                </a:solidFill>
              </a:rPr>
              <a:t>Blind Spot (Optic Disk)</a:t>
            </a:r>
          </a:p>
          <a:p>
            <a:pPr eaLnBrk="1" hangingPunct="1"/>
            <a:r>
              <a:rPr lang="en-US" altLang="en-US" sz="2800">
                <a:solidFill>
                  <a:srgbClr val="000000"/>
                </a:solidFill>
              </a:rPr>
              <a:t>                                                                                      </a:t>
            </a:r>
          </a:p>
          <a:p>
            <a:pPr eaLnBrk="1" hangingPunct="1"/>
            <a:r>
              <a:rPr lang="en-US" altLang="en-US" sz="2800">
                <a:solidFill>
                  <a:srgbClr val="000000"/>
                </a:solidFill>
              </a:rPr>
              <a:t>Close your right eye and look directly at the number 3. Can you see the yellow spot in your peripheral vision? Now slowly move towards or away from the screen. At some point, the yellow spot will disappear.</a:t>
            </a:r>
          </a:p>
          <a:p>
            <a:pPr eaLnBrk="1" hangingPunct="1"/>
            <a:endParaRPr lang="en-US" altLang="en-US" sz="2400">
              <a:solidFill>
                <a:srgbClr val="000000"/>
              </a:solidFill>
            </a:endParaRPr>
          </a:p>
          <a:p>
            <a:pPr eaLnBrk="1" hangingPunct="1"/>
            <a:endParaRPr lang="en-US" altLang="en-US">
              <a:solidFill>
                <a:srgbClr val="000000"/>
              </a:solidFill>
            </a:endParaRPr>
          </a:p>
        </p:txBody>
      </p:sp>
      <p:pic>
        <p:nvPicPr>
          <p:cNvPr id="36867" name="Picture 1027" descr="H:\text\syracuse\courses\cell02\blindsp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33" y="914403"/>
            <a:ext cx="681196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74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endParaRPr lang="en-US" altLang="en-US"/>
          </a:p>
        </p:txBody>
      </p:sp>
      <p:pic>
        <p:nvPicPr>
          <p:cNvPr id="13315" name="Picture 4" descr="Eye Huma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765241"/>
            <a:ext cx="9144000" cy="5146675"/>
          </a:xfrm>
          <a:noFill/>
          <a:ln w="57150">
            <a:solidFill>
              <a:srgbClr val="FF3300"/>
            </a:solidFill>
            <a:miter lim="800000"/>
            <a:headEnd/>
            <a:tailEnd/>
          </a:ln>
        </p:spPr>
      </p:pic>
    </p:spTree>
    <p:extLst>
      <p:ext uri="{BB962C8B-B14F-4D97-AF65-F5344CB8AC3E}">
        <p14:creationId xmlns:p14="http://schemas.microsoft.com/office/powerpoint/2010/main" val="1257856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700" y="0"/>
            <a:ext cx="9156700" cy="1143000"/>
          </a:xfrm>
        </p:spPr>
        <p:txBody>
          <a:bodyPr>
            <a:normAutofit/>
          </a:bodyPr>
          <a:lstStyle/>
          <a:p>
            <a:pPr eaLnBrk="1" hangingPunct="1"/>
            <a:r>
              <a:rPr lang="en-US" altLang="en-US" b="1" dirty="0">
                <a:solidFill>
                  <a:schemeClr val="tx1"/>
                </a:solidFill>
                <a:ea typeface="MS PGothic" pitchFamily="34" charset="-128"/>
              </a:rPr>
              <a:t> Your 2 Lenses: Cornea and Lens</a:t>
            </a:r>
          </a:p>
        </p:txBody>
      </p:sp>
      <p:sp>
        <p:nvSpPr>
          <p:cNvPr id="14346" name="Content Placeholder 3"/>
          <p:cNvSpPr>
            <a:spLocks noGrp="1"/>
          </p:cNvSpPr>
          <p:nvPr>
            <p:ph idx="1"/>
          </p:nvPr>
        </p:nvSpPr>
        <p:spPr>
          <a:xfrm>
            <a:off x="0" y="5181600"/>
            <a:ext cx="9144000" cy="2057400"/>
          </a:xfrm>
        </p:spPr>
        <p:txBody>
          <a:bodyPr/>
          <a:lstStyle/>
          <a:p>
            <a:pPr eaLnBrk="1" hangingPunct="1"/>
            <a:r>
              <a:rPr lang="en-US" altLang="en-US" sz="2400" b="1" dirty="0">
                <a:ea typeface="MS PGothic" pitchFamily="34" charset="-128"/>
              </a:rPr>
              <a:t>There are two lenses in your eye, the cornea and the lens.</a:t>
            </a:r>
          </a:p>
          <a:p>
            <a:pPr eaLnBrk="1" hangingPunct="1"/>
            <a:r>
              <a:rPr lang="en-US" altLang="en-US" sz="2400" b="1" dirty="0">
                <a:ea typeface="MS PGothic" pitchFamily="34" charset="-128"/>
              </a:rPr>
              <a:t>The cornea, the front surface of the eye, does most of the focusing in your eye</a:t>
            </a:r>
          </a:p>
          <a:p>
            <a:pPr eaLnBrk="1" hangingPunct="1"/>
            <a:r>
              <a:rPr lang="en-US" altLang="en-US" sz="2400" b="1" dirty="0">
                <a:ea typeface="MS PGothic" pitchFamily="34" charset="-128"/>
              </a:rPr>
              <a:t>The lens provides adjustable fine-tuning of the focus </a:t>
            </a:r>
          </a:p>
        </p:txBody>
      </p:sp>
      <p:pic>
        <p:nvPicPr>
          <p:cNvPr id="833538" name="Picture 2" descr="http://facedesk.files.wordpress.com/2011/08/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305800" cy="391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1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381000"/>
            <a:ext cx="7772400" cy="1143000"/>
          </a:xfrm>
        </p:spPr>
        <p:txBody>
          <a:bodyPr/>
          <a:lstStyle/>
          <a:p>
            <a:pPr algn="r" eaLnBrk="1" hangingPunct="1"/>
            <a:r>
              <a:rPr lang="en-US" altLang="en-US" dirty="0">
                <a:ea typeface="MS PGothic" pitchFamily="34" charset="-128"/>
              </a:rPr>
              <a:t>How Your Lens Focuses</a:t>
            </a:r>
          </a:p>
        </p:txBody>
      </p:sp>
      <p:sp>
        <p:nvSpPr>
          <p:cNvPr id="242691" name="Rectangle 3"/>
          <p:cNvSpPr>
            <a:spLocks noGrp="1" noChangeArrowheads="1"/>
          </p:cNvSpPr>
          <p:nvPr>
            <p:ph sz="half" idx="1"/>
          </p:nvPr>
        </p:nvSpPr>
        <p:spPr>
          <a:xfrm>
            <a:off x="0" y="1882775"/>
            <a:ext cx="9144000" cy="5356225"/>
          </a:xfrm>
        </p:spPr>
        <p:txBody>
          <a:bodyPr/>
          <a:lstStyle/>
          <a:p>
            <a:pPr eaLnBrk="1" hangingPunct="1"/>
            <a:r>
              <a:rPr lang="en-US" altLang="en-US" dirty="0">
                <a:solidFill>
                  <a:srgbClr val="0000FF"/>
                </a:solidFill>
                <a:ea typeface="MS PGothic" pitchFamily="34" charset="-128"/>
              </a:rPr>
              <a:t>Your lens has a </a:t>
            </a:r>
            <a:r>
              <a:rPr lang="en-US" altLang="en-US" i="1" dirty="0">
                <a:solidFill>
                  <a:srgbClr val="0000FF"/>
                </a:solidFill>
                <a:ea typeface="MS PGothic" pitchFamily="34" charset="-128"/>
              </a:rPr>
              <a:t>small depth of field</a:t>
            </a:r>
            <a:r>
              <a:rPr lang="en-US" altLang="en-US" dirty="0">
                <a:solidFill>
                  <a:srgbClr val="0000FF"/>
                </a:solidFill>
                <a:ea typeface="MS PGothic" pitchFamily="34" charset="-128"/>
              </a:rPr>
              <a:t> </a:t>
            </a:r>
          </a:p>
          <a:p>
            <a:pPr lvl="1" eaLnBrk="1" hangingPunct="1"/>
            <a:r>
              <a:rPr lang="en-US" altLang="en-US" sz="2800" dirty="0">
                <a:solidFill>
                  <a:srgbClr val="0000FF"/>
                </a:solidFill>
                <a:ea typeface="MS PGothic" pitchFamily="34" charset="-128"/>
              </a:rPr>
              <a:t>You can't see something close and far with both objects in focus at the same time</a:t>
            </a:r>
          </a:p>
          <a:p>
            <a:pPr eaLnBrk="1" hangingPunct="1"/>
            <a:r>
              <a:rPr lang="en-US" altLang="en-US" dirty="0">
                <a:solidFill>
                  <a:srgbClr val="0000FF"/>
                </a:solidFill>
                <a:ea typeface="MS PGothic" pitchFamily="34" charset="-128"/>
              </a:rPr>
              <a:t>Hold out your thumb about a foot away from your eye</a:t>
            </a:r>
          </a:p>
          <a:p>
            <a:pPr lvl="1" eaLnBrk="1" hangingPunct="1"/>
            <a:r>
              <a:rPr lang="en-US" altLang="en-US" sz="2800" dirty="0">
                <a:solidFill>
                  <a:srgbClr val="0000FF"/>
                </a:solidFill>
                <a:ea typeface="MS PGothic" pitchFamily="34" charset="-128"/>
              </a:rPr>
              <a:t>Then, alternately focus on thumb and me (right above your thumb)</a:t>
            </a:r>
          </a:p>
          <a:p>
            <a:pPr eaLnBrk="1" hangingPunct="1"/>
            <a:r>
              <a:rPr lang="en-US" altLang="en-US" dirty="0">
                <a:solidFill>
                  <a:srgbClr val="0000FF"/>
                </a:solidFill>
                <a:ea typeface="MS PGothic" pitchFamily="34" charset="-128"/>
              </a:rPr>
              <a:t>Note that you cannot see </a:t>
            </a:r>
            <a:r>
              <a:rPr lang="en-US" altLang="en-US" i="1" dirty="0">
                <a:solidFill>
                  <a:srgbClr val="0000FF"/>
                </a:solidFill>
                <a:ea typeface="MS PGothic" pitchFamily="34" charset="-128"/>
              </a:rPr>
              <a:t>both</a:t>
            </a:r>
            <a:r>
              <a:rPr lang="en-US" altLang="en-US" dirty="0">
                <a:solidFill>
                  <a:srgbClr val="0000FF"/>
                </a:solidFill>
                <a:ea typeface="MS PGothic" pitchFamily="34" charset="-128"/>
              </a:rPr>
              <a:t> me </a:t>
            </a:r>
            <a:r>
              <a:rPr lang="en-US" altLang="en-US" i="1" dirty="0">
                <a:solidFill>
                  <a:srgbClr val="0000FF"/>
                </a:solidFill>
                <a:ea typeface="MS PGothic" pitchFamily="34" charset="-128"/>
              </a:rPr>
              <a:t>and</a:t>
            </a:r>
            <a:r>
              <a:rPr lang="en-US" altLang="en-US" dirty="0">
                <a:solidFill>
                  <a:srgbClr val="0000FF"/>
                </a:solidFill>
                <a:ea typeface="MS PGothic" pitchFamily="34" charset="-128"/>
              </a:rPr>
              <a:t> your thumb sharply (in focus) at the same time</a:t>
            </a:r>
          </a:p>
          <a:p>
            <a:pPr lvl="1" eaLnBrk="1" hangingPunct="1"/>
            <a:r>
              <a:rPr lang="en-US" altLang="en-US" sz="2800" dirty="0">
                <a:solidFill>
                  <a:srgbClr val="0000FF"/>
                </a:solidFill>
                <a:ea typeface="MS PGothic" pitchFamily="34" charset="-128"/>
              </a:rPr>
              <a:t>You focus on one or the other by changing the bulge of your lens</a:t>
            </a:r>
          </a:p>
        </p:txBody>
      </p:sp>
      <p:sp>
        <p:nvSpPr>
          <p:cNvPr id="7" name="Rectangle 6"/>
          <p:cNvSpPr/>
          <p:nvPr/>
        </p:nvSpPr>
        <p:spPr>
          <a:xfrm>
            <a:off x="-20066" y="0"/>
            <a:ext cx="4668266"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chemeClr val="accent2">
                      <a:lumMod val="60000"/>
                      <a:lumOff val="40000"/>
                    </a:schemeClr>
                  </a:solidFill>
                  <a:prstDash val="solid"/>
                </a:ln>
                <a:solidFill>
                  <a:schemeClr val="accent2">
                    <a:lumMod val="50000"/>
                  </a:schemeClr>
                </a:solidFill>
                <a:effectLst>
                  <a:outerShdw blurRad="60007" dist="200025" dir="15000000" sy="30000" kx="-1800000" algn="bl" rotWithShape="0">
                    <a:prstClr val="black">
                      <a:alpha val="32000"/>
                    </a:prstClr>
                  </a:outerShdw>
                </a:effectLst>
              </a:rPr>
              <a:t>FUNCTIONS:</a:t>
            </a:r>
          </a:p>
        </p:txBody>
      </p:sp>
    </p:spTree>
    <p:extLst>
      <p:ext uri="{BB962C8B-B14F-4D97-AF65-F5344CB8AC3E}">
        <p14:creationId xmlns:p14="http://schemas.microsoft.com/office/powerpoint/2010/main" val="3595837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fade">
                                      <p:cBhvr>
                                        <p:cTn id="7" dur="500"/>
                                        <p:tgtEl>
                                          <p:spTgt spid="2426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2691">
                                            <p:txEl>
                                              <p:pRg st="1" end="1"/>
                                            </p:txEl>
                                          </p:spTgt>
                                        </p:tgtEl>
                                        <p:attrNameLst>
                                          <p:attrName>style.visibility</p:attrName>
                                        </p:attrNameLst>
                                      </p:cBhvr>
                                      <p:to>
                                        <p:strVal val="visible"/>
                                      </p:to>
                                    </p:set>
                                    <p:animEffect transition="in" filter="fade">
                                      <p:cBhvr>
                                        <p:cTn id="10" dur="500"/>
                                        <p:tgtEl>
                                          <p:spTgt spid="24269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animEffect transition="in" filter="fade">
                                      <p:cBhvr>
                                        <p:cTn id="15" dur="500"/>
                                        <p:tgtEl>
                                          <p:spTgt spid="24269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2691">
                                            <p:txEl>
                                              <p:pRg st="3" end="3"/>
                                            </p:txEl>
                                          </p:spTgt>
                                        </p:tgtEl>
                                        <p:attrNameLst>
                                          <p:attrName>style.visibility</p:attrName>
                                        </p:attrNameLst>
                                      </p:cBhvr>
                                      <p:to>
                                        <p:strVal val="visible"/>
                                      </p:to>
                                    </p:set>
                                    <p:animEffect transition="in" filter="fade">
                                      <p:cBhvr>
                                        <p:cTn id="18" dur="500"/>
                                        <p:tgtEl>
                                          <p:spTgt spid="24269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animEffect transition="in" filter="fade">
                                      <p:cBhvr>
                                        <p:cTn id="23" dur="500"/>
                                        <p:tgtEl>
                                          <p:spTgt spid="24269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2691">
                                            <p:txEl>
                                              <p:pRg st="5" end="5"/>
                                            </p:txEl>
                                          </p:spTgt>
                                        </p:tgtEl>
                                        <p:attrNameLst>
                                          <p:attrName>style.visibility</p:attrName>
                                        </p:attrNameLst>
                                      </p:cBhvr>
                                      <p:to>
                                        <p:strVal val="visible"/>
                                      </p:to>
                                    </p:set>
                                    <p:animEffect transition="in" filter="fade">
                                      <p:cBhvr>
                                        <p:cTn id="26" dur="500"/>
                                        <p:tgtEl>
                                          <p:spTgt spid="242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86" name="Straight Connector 4"/>
          <p:cNvCxnSpPr>
            <a:cxnSpLocks noChangeShapeType="1"/>
          </p:cNvCxnSpPr>
          <p:nvPr/>
        </p:nvCxnSpPr>
        <p:spPr bwMode="auto">
          <a:xfrm>
            <a:off x="609600" y="2663825"/>
            <a:ext cx="8001000" cy="0"/>
          </a:xfrm>
          <a:prstGeom prst="line">
            <a:avLst/>
          </a:prstGeom>
          <a:noFill/>
          <a:ln w="19050" algn="ctr">
            <a:solidFill>
              <a:schemeClr val="bg1"/>
            </a:solidFill>
            <a:prstDash val="dash"/>
            <a:round/>
            <a:headEnd/>
            <a:tailEnd/>
          </a:ln>
          <a:extLst>
            <a:ext uri="{909E8E84-426E-40DD-AFC4-6F175D3DCCD1}">
              <a14:hiddenFill xmlns:a14="http://schemas.microsoft.com/office/drawing/2010/main">
                <a:noFill/>
              </a14:hiddenFill>
            </a:ext>
          </a:extLst>
        </p:spPr>
      </p:cxnSp>
      <p:grpSp>
        <p:nvGrpSpPr>
          <p:cNvPr id="16387" name="Group 5"/>
          <p:cNvGrpSpPr>
            <a:grpSpLocks/>
          </p:cNvGrpSpPr>
          <p:nvPr/>
        </p:nvGrpSpPr>
        <p:grpSpPr bwMode="auto">
          <a:xfrm>
            <a:off x="5789613" y="2057400"/>
            <a:ext cx="273050" cy="1212850"/>
            <a:chOff x="5923994" y="2057400"/>
            <a:chExt cx="801212" cy="3541485"/>
          </a:xfrm>
        </p:grpSpPr>
        <p:sp>
          <p:nvSpPr>
            <p:cNvPr id="7" name="Freeform 6"/>
            <p:cNvSpPr/>
            <p:nvPr/>
          </p:nvSpPr>
          <p:spPr bwMode="auto">
            <a:xfrm>
              <a:off x="6324600" y="2057400"/>
              <a:ext cx="400606" cy="3541485"/>
            </a:xfrm>
            <a:custGeom>
              <a:avLst/>
              <a:gdLst>
                <a:gd name="connsiteX0" fmla="*/ 0 w 400606"/>
                <a:gd name="connsiteY0" fmla="*/ 0 h 3541485"/>
                <a:gd name="connsiteX1" fmla="*/ 348343 w 400606"/>
                <a:gd name="connsiteY1" fmla="*/ 1132114 h 3541485"/>
                <a:gd name="connsiteX2" fmla="*/ 362857 w 400606"/>
                <a:gd name="connsiteY2" fmla="*/ 2380343 h 3541485"/>
                <a:gd name="connsiteX3" fmla="*/ 0 w 400606"/>
                <a:gd name="connsiteY3" fmla="*/ 3541485 h 3541485"/>
              </a:gdLst>
              <a:ahLst/>
              <a:cxnLst>
                <a:cxn ang="0">
                  <a:pos x="connsiteX0" y="connsiteY0"/>
                </a:cxn>
                <a:cxn ang="0">
                  <a:pos x="connsiteX1" y="connsiteY1"/>
                </a:cxn>
                <a:cxn ang="0">
                  <a:pos x="connsiteX2" y="connsiteY2"/>
                </a:cxn>
                <a:cxn ang="0">
                  <a:pos x="connsiteX3" y="connsiteY3"/>
                </a:cxn>
              </a:cxnLst>
              <a:rect l="l" t="t" r="r" b="b"/>
              <a:pathLst>
                <a:path w="400606" h="3541485">
                  <a:moveTo>
                    <a:pt x="0" y="0"/>
                  </a:moveTo>
                  <a:cubicBezTo>
                    <a:pt x="143933" y="367695"/>
                    <a:pt x="287867" y="735390"/>
                    <a:pt x="348343" y="1132114"/>
                  </a:cubicBezTo>
                  <a:cubicBezTo>
                    <a:pt x="408819" y="1528838"/>
                    <a:pt x="420914" y="1978781"/>
                    <a:pt x="362857" y="2380343"/>
                  </a:cubicBezTo>
                  <a:cubicBezTo>
                    <a:pt x="304800" y="2781905"/>
                    <a:pt x="152400" y="3161695"/>
                    <a:pt x="0" y="3541485"/>
                  </a:cubicBezTo>
                </a:path>
              </a:pathLst>
            </a:custGeom>
            <a:solidFill>
              <a:srgbClr val="969696">
                <a:alpha val="50196"/>
              </a:srgbClr>
            </a:solidFill>
            <a:ln w="9525" cap="flat" cmpd="sng" algn="ctr">
              <a:solidFill>
                <a:schemeClr val="bg1"/>
              </a:solid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sp>
          <p:nvSpPr>
            <p:cNvPr id="8" name="Freeform 7"/>
            <p:cNvSpPr/>
            <p:nvPr/>
          </p:nvSpPr>
          <p:spPr bwMode="auto">
            <a:xfrm rot="10800000">
              <a:off x="5923994" y="2057400"/>
              <a:ext cx="400606" cy="3541485"/>
            </a:xfrm>
            <a:custGeom>
              <a:avLst/>
              <a:gdLst>
                <a:gd name="connsiteX0" fmla="*/ 0 w 400606"/>
                <a:gd name="connsiteY0" fmla="*/ 0 h 3541485"/>
                <a:gd name="connsiteX1" fmla="*/ 348343 w 400606"/>
                <a:gd name="connsiteY1" fmla="*/ 1132114 h 3541485"/>
                <a:gd name="connsiteX2" fmla="*/ 362857 w 400606"/>
                <a:gd name="connsiteY2" fmla="*/ 2380343 h 3541485"/>
                <a:gd name="connsiteX3" fmla="*/ 0 w 400606"/>
                <a:gd name="connsiteY3" fmla="*/ 3541485 h 3541485"/>
              </a:gdLst>
              <a:ahLst/>
              <a:cxnLst>
                <a:cxn ang="0">
                  <a:pos x="connsiteX0" y="connsiteY0"/>
                </a:cxn>
                <a:cxn ang="0">
                  <a:pos x="connsiteX1" y="connsiteY1"/>
                </a:cxn>
                <a:cxn ang="0">
                  <a:pos x="connsiteX2" y="connsiteY2"/>
                </a:cxn>
                <a:cxn ang="0">
                  <a:pos x="connsiteX3" y="connsiteY3"/>
                </a:cxn>
              </a:cxnLst>
              <a:rect l="l" t="t" r="r" b="b"/>
              <a:pathLst>
                <a:path w="400606" h="3541485">
                  <a:moveTo>
                    <a:pt x="0" y="0"/>
                  </a:moveTo>
                  <a:cubicBezTo>
                    <a:pt x="143933" y="367695"/>
                    <a:pt x="287867" y="735390"/>
                    <a:pt x="348343" y="1132114"/>
                  </a:cubicBezTo>
                  <a:cubicBezTo>
                    <a:pt x="408819" y="1528838"/>
                    <a:pt x="420914" y="1978781"/>
                    <a:pt x="362857" y="2380343"/>
                  </a:cubicBezTo>
                  <a:cubicBezTo>
                    <a:pt x="304800" y="2781905"/>
                    <a:pt x="152400" y="3161695"/>
                    <a:pt x="0" y="3541485"/>
                  </a:cubicBezTo>
                </a:path>
              </a:pathLst>
            </a:custGeom>
            <a:solidFill>
              <a:srgbClr val="969696">
                <a:alpha val="50196"/>
              </a:srgbClr>
            </a:solidFill>
            <a:ln w="9525" cap="flat" cmpd="sng" algn="ctr">
              <a:solidFill>
                <a:schemeClr val="bg1"/>
              </a:solid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grpSp>
      <p:sp>
        <p:nvSpPr>
          <p:cNvPr id="12" name="Arc 11"/>
          <p:cNvSpPr/>
          <p:nvPr/>
        </p:nvSpPr>
        <p:spPr bwMode="auto">
          <a:xfrm>
            <a:off x="5730908" y="1679575"/>
            <a:ext cx="1992313" cy="1968500"/>
          </a:xfrm>
          <a:prstGeom prst="arc">
            <a:avLst>
              <a:gd name="adj1" fmla="val 13003511"/>
              <a:gd name="adj2" fmla="val 8555201"/>
            </a:avLst>
          </a:prstGeom>
          <a:noFill/>
          <a:ln w="25400" cap="flat" cmpd="sng" algn="ctr">
            <a:solidFill>
              <a:schemeClr val="bg1"/>
            </a:solidFill>
            <a:prstDash val="solid"/>
            <a:round/>
            <a:headEnd type="none" w="med" len="med"/>
            <a:tailEnd type="none" w="med" len="med"/>
          </a:ln>
          <a:effectLst>
            <a:outerShdw blurRad="50800" dist="38100" algn="l" rotWithShape="0">
              <a:schemeClr val="bg1">
                <a:alpha val="66000"/>
              </a:schemeClr>
            </a:outerShdw>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pic>
        <p:nvPicPr>
          <p:cNvPr id="16389" name="Picture 2" descr="C:\Users\Ellen\AppData\Local\Microsoft\Windows\Temporary Internet Files\Content.IE5\M3II7C7U\MC90044132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758" y="2574991"/>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C:\Users\Ellen\AppData\Local\Microsoft\Windows\Temporary Internet Files\Content.IE5\NZM5VA9P\MC900435987[2].wmf"/>
          <p:cNvPicPr>
            <a:picLocks noChangeAspect="1" noChangeArrowheads="1"/>
          </p:cNvPicPr>
          <p:nvPr/>
        </p:nvPicPr>
        <p:blipFill>
          <a:blip r:embed="rId4" cstate="print">
            <a:extLst>
              <a:ext uri="{28A0092B-C50C-407E-A947-70E740481C1C}">
                <a14:useLocalDpi xmlns:a14="http://schemas.microsoft.com/office/drawing/2010/main" val="0"/>
              </a:ext>
            </a:extLst>
          </a:blip>
          <a:srcRect l="7690" t="3558" r="9871" b="8546"/>
          <a:stretch>
            <a:fillRect/>
          </a:stretch>
        </p:blipFill>
        <p:spPr bwMode="auto">
          <a:xfrm>
            <a:off x="609600" y="1447804"/>
            <a:ext cx="99377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1" name="Straight Arrow Connector 13"/>
          <p:cNvCxnSpPr>
            <a:cxnSpLocks noChangeShapeType="1"/>
          </p:cNvCxnSpPr>
          <p:nvPr/>
        </p:nvCxnSpPr>
        <p:spPr bwMode="auto">
          <a:xfrm>
            <a:off x="963613" y="1828800"/>
            <a:ext cx="4959350" cy="0"/>
          </a:xfrm>
          <a:prstGeom prst="straightConnector1">
            <a:avLst/>
          </a:prstGeom>
          <a:noFill/>
          <a:ln w="25400" algn="ctr">
            <a:solidFill>
              <a:srgbClr val="FF7C80"/>
            </a:solidFill>
            <a:round/>
            <a:headEnd/>
            <a:tailEnd type="arrow" w="med" len="med"/>
          </a:ln>
          <a:extLst>
            <a:ext uri="{909E8E84-426E-40DD-AFC4-6F175D3DCCD1}">
              <a14:hiddenFill xmlns:a14="http://schemas.microsoft.com/office/drawing/2010/main">
                <a:noFill/>
              </a14:hiddenFill>
            </a:ext>
          </a:extLst>
        </p:spPr>
      </p:cxnSp>
      <p:cxnSp>
        <p:nvCxnSpPr>
          <p:cNvPr id="16392" name="Straight Arrow Connector 23"/>
          <p:cNvCxnSpPr>
            <a:cxnSpLocks noChangeShapeType="1"/>
          </p:cNvCxnSpPr>
          <p:nvPr/>
        </p:nvCxnSpPr>
        <p:spPr bwMode="auto">
          <a:xfrm>
            <a:off x="963613" y="1828800"/>
            <a:ext cx="7646987" cy="1295400"/>
          </a:xfrm>
          <a:prstGeom prst="straightConnector1">
            <a:avLst/>
          </a:prstGeom>
          <a:noFill/>
          <a:ln w="25400" algn="ctr">
            <a:solidFill>
              <a:srgbClr val="FF7C80"/>
            </a:solidFill>
            <a:round/>
            <a:headEnd/>
            <a:tailEnd type="arrow" w="med" len="med"/>
          </a:ln>
          <a:extLst>
            <a:ext uri="{909E8E84-426E-40DD-AFC4-6F175D3DCCD1}">
              <a14:hiddenFill xmlns:a14="http://schemas.microsoft.com/office/drawing/2010/main">
                <a:noFill/>
              </a14:hiddenFill>
            </a:ext>
          </a:extLst>
        </p:spPr>
      </p:cxnSp>
      <p:cxnSp>
        <p:nvCxnSpPr>
          <p:cNvPr id="16393" name="Straight Arrow Connector 25"/>
          <p:cNvCxnSpPr>
            <a:cxnSpLocks noChangeShapeType="1"/>
          </p:cNvCxnSpPr>
          <p:nvPr/>
        </p:nvCxnSpPr>
        <p:spPr bwMode="auto">
          <a:xfrm>
            <a:off x="5922996" y="1830388"/>
            <a:ext cx="2535237" cy="1674812"/>
          </a:xfrm>
          <a:prstGeom prst="straightConnector1">
            <a:avLst/>
          </a:prstGeom>
          <a:noFill/>
          <a:ln w="25400" algn="ctr">
            <a:solidFill>
              <a:srgbClr val="FF7C80"/>
            </a:solidFill>
            <a:round/>
            <a:headEnd/>
            <a:tailEnd type="arrow" w="med" len="med"/>
          </a:ln>
          <a:extLst>
            <a:ext uri="{909E8E84-426E-40DD-AFC4-6F175D3DCCD1}">
              <a14:hiddenFill xmlns:a14="http://schemas.microsoft.com/office/drawing/2010/main">
                <a:noFill/>
              </a14:hiddenFill>
            </a:ext>
          </a:extLst>
        </p:spPr>
      </p:cxnSp>
      <p:cxnSp>
        <p:nvCxnSpPr>
          <p:cNvPr id="16394" name="Straight Arrow Connector 28"/>
          <p:cNvCxnSpPr>
            <a:cxnSpLocks noChangeShapeType="1"/>
          </p:cNvCxnSpPr>
          <p:nvPr/>
        </p:nvCxnSpPr>
        <p:spPr bwMode="auto">
          <a:xfrm>
            <a:off x="3916372" y="3076575"/>
            <a:ext cx="2014537" cy="0"/>
          </a:xfrm>
          <a:prstGeom prst="straightConnector1">
            <a:avLst/>
          </a:prstGeom>
          <a:noFill/>
          <a:ln w="25400" algn="ctr">
            <a:solidFill>
              <a:srgbClr val="FFFFC2"/>
            </a:solidFill>
            <a:round/>
            <a:headEnd/>
            <a:tailEnd type="arrow" w="med" len="med"/>
          </a:ln>
          <a:extLst>
            <a:ext uri="{909E8E84-426E-40DD-AFC4-6F175D3DCCD1}">
              <a14:hiddenFill xmlns:a14="http://schemas.microsoft.com/office/drawing/2010/main">
                <a:noFill/>
              </a14:hiddenFill>
            </a:ext>
          </a:extLst>
        </p:spPr>
      </p:cxnSp>
      <p:sp>
        <p:nvSpPr>
          <p:cNvPr id="19" name="Oval 18"/>
          <p:cNvSpPr/>
          <p:nvPr/>
        </p:nvSpPr>
        <p:spPr bwMode="auto">
          <a:xfrm>
            <a:off x="7094571" y="2617854"/>
            <a:ext cx="90487" cy="90487"/>
          </a:xfrm>
          <a:prstGeom prst="ellipse">
            <a:avLst/>
          </a:prstGeom>
          <a:solidFill>
            <a:schemeClr val="bg1"/>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sp>
        <p:nvSpPr>
          <p:cNvPr id="31" name="Oval 30"/>
          <p:cNvSpPr/>
          <p:nvPr/>
        </p:nvSpPr>
        <p:spPr bwMode="auto">
          <a:xfrm>
            <a:off x="4676808" y="2617854"/>
            <a:ext cx="92075" cy="90487"/>
          </a:xfrm>
          <a:prstGeom prst="ellipse">
            <a:avLst/>
          </a:prstGeom>
          <a:solidFill>
            <a:schemeClr val="bg1"/>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cxnSp>
        <p:nvCxnSpPr>
          <p:cNvPr id="16397" name="Straight Arrow Connector 32"/>
          <p:cNvCxnSpPr>
            <a:cxnSpLocks noChangeShapeType="1"/>
          </p:cNvCxnSpPr>
          <p:nvPr/>
        </p:nvCxnSpPr>
        <p:spPr bwMode="auto">
          <a:xfrm flipV="1">
            <a:off x="5922996" y="2027304"/>
            <a:ext cx="3068637" cy="1049337"/>
          </a:xfrm>
          <a:prstGeom prst="straightConnector1">
            <a:avLst/>
          </a:prstGeom>
          <a:noFill/>
          <a:ln w="25400" algn="ctr">
            <a:solidFill>
              <a:srgbClr val="FFFFC2"/>
            </a:solidFill>
            <a:round/>
            <a:headEnd/>
            <a:tailEnd type="arrow" w="med" len="med"/>
          </a:ln>
          <a:extLst>
            <a:ext uri="{909E8E84-426E-40DD-AFC4-6F175D3DCCD1}">
              <a14:hiddenFill xmlns:a14="http://schemas.microsoft.com/office/drawing/2010/main">
                <a:noFill/>
              </a14:hiddenFill>
            </a:ext>
          </a:extLst>
        </p:spPr>
      </p:cxnSp>
      <p:cxnSp>
        <p:nvCxnSpPr>
          <p:cNvPr id="16398" name="Straight Arrow Connector 34"/>
          <p:cNvCxnSpPr>
            <a:cxnSpLocks noChangeShapeType="1"/>
          </p:cNvCxnSpPr>
          <p:nvPr/>
        </p:nvCxnSpPr>
        <p:spPr bwMode="auto">
          <a:xfrm flipV="1">
            <a:off x="3916396" y="2055813"/>
            <a:ext cx="5075237" cy="1020762"/>
          </a:xfrm>
          <a:prstGeom prst="straightConnector1">
            <a:avLst/>
          </a:prstGeom>
          <a:noFill/>
          <a:ln w="25400" algn="ctr">
            <a:solidFill>
              <a:srgbClr val="FFFFC2"/>
            </a:solidFill>
            <a:round/>
            <a:headEnd/>
            <a:tailEnd type="arrow" w="med" len="med"/>
          </a:ln>
          <a:extLst>
            <a:ext uri="{909E8E84-426E-40DD-AFC4-6F175D3DCCD1}">
              <a14:hiddenFill xmlns:a14="http://schemas.microsoft.com/office/drawing/2010/main">
                <a:noFill/>
              </a14:hiddenFill>
            </a:ext>
          </a:extLst>
        </p:spPr>
      </p:cxnSp>
      <p:sp>
        <p:nvSpPr>
          <p:cNvPr id="16399" name="TextBox 55"/>
          <p:cNvSpPr txBox="1">
            <a:spLocks noChangeArrowheads="1"/>
          </p:cNvSpPr>
          <p:nvPr/>
        </p:nvSpPr>
        <p:spPr bwMode="auto">
          <a:xfrm>
            <a:off x="4419600" y="1981200"/>
            <a:ext cx="1210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FFFFFF"/>
                </a:solidFill>
              </a:rPr>
              <a:t>less bulgy</a:t>
            </a:r>
            <a:endParaRPr lang="en-US" altLang="en-US" i="1">
              <a:solidFill>
                <a:srgbClr val="FFFFFF"/>
              </a:solidFill>
            </a:endParaRPr>
          </a:p>
        </p:txBody>
      </p:sp>
      <p:sp>
        <p:nvSpPr>
          <p:cNvPr id="16400" name="TextBox 81"/>
          <p:cNvSpPr txBox="1">
            <a:spLocks noChangeArrowheads="1"/>
          </p:cNvSpPr>
          <p:nvPr/>
        </p:nvSpPr>
        <p:spPr bwMode="auto">
          <a:xfrm>
            <a:off x="5930941" y="3516314"/>
            <a:ext cx="2108269" cy="369332"/>
          </a:xfrm>
          <a:prstGeom prst="rect">
            <a:avLst/>
          </a:prstGeom>
          <a:solidFill>
            <a:srgbClr val="19194D">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FFFFFF"/>
                </a:solidFill>
              </a:rPr>
              <a:t>teacher is in focus </a:t>
            </a:r>
          </a:p>
        </p:txBody>
      </p:sp>
      <p:cxnSp>
        <p:nvCxnSpPr>
          <p:cNvPr id="16401" name="Straight Arrow Connector 57"/>
          <p:cNvCxnSpPr>
            <a:cxnSpLocks noChangeShapeType="1"/>
            <a:stCxn id="16400" idx="0"/>
          </p:cNvCxnSpPr>
          <p:nvPr/>
        </p:nvCxnSpPr>
        <p:spPr bwMode="auto">
          <a:xfrm flipV="1">
            <a:off x="6985076" y="3033843"/>
            <a:ext cx="550811" cy="482471"/>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6402" name="TextBox 84"/>
          <p:cNvSpPr txBox="1">
            <a:spLocks noChangeArrowheads="1"/>
          </p:cNvSpPr>
          <p:nvPr/>
        </p:nvSpPr>
        <p:spPr bwMode="auto">
          <a:xfrm>
            <a:off x="6227764" y="981075"/>
            <a:ext cx="2313454" cy="369332"/>
          </a:xfrm>
          <a:prstGeom prst="rect">
            <a:avLst/>
          </a:prstGeom>
          <a:solidFill>
            <a:srgbClr val="19194D">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FFFFFF"/>
                </a:solidFill>
              </a:rPr>
              <a:t>thumb is out of focus</a:t>
            </a:r>
          </a:p>
        </p:txBody>
      </p:sp>
      <p:cxnSp>
        <p:nvCxnSpPr>
          <p:cNvPr id="16403" name="Straight Arrow Connector 85"/>
          <p:cNvCxnSpPr>
            <a:cxnSpLocks noChangeShapeType="1"/>
          </p:cNvCxnSpPr>
          <p:nvPr/>
        </p:nvCxnSpPr>
        <p:spPr bwMode="auto">
          <a:xfrm>
            <a:off x="7924800" y="1679578"/>
            <a:ext cx="685800" cy="347663"/>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grpSp>
        <p:nvGrpSpPr>
          <p:cNvPr id="3" name="Group 89"/>
          <p:cNvGrpSpPr>
            <a:grpSpLocks/>
          </p:cNvGrpSpPr>
          <p:nvPr/>
        </p:nvGrpSpPr>
        <p:grpSpPr bwMode="auto">
          <a:xfrm>
            <a:off x="609600" y="4130676"/>
            <a:ext cx="8382000" cy="2498716"/>
            <a:chOff x="609600" y="4131064"/>
            <a:chExt cx="8382000" cy="2498269"/>
          </a:xfrm>
        </p:grpSpPr>
        <p:cxnSp>
          <p:nvCxnSpPr>
            <p:cNvPr id="16405" name="Straight Connector 60"/>
            <p:cNvCxnSpPr>
              <a:cxnSpLocks noChangeShapeType="1"/>
            </p:cNvCxnSpPr>
            <p:nvPr/>
          </p:nvCxnSpPr>
          <p:spPr bwMode="auto">
            <a:xfrm>
              <a:off x="609600" y="5484497"/>
              <a:ext cx="8001000" cy="0"/>
            </a:xfrm>
            <a:prstGeom prst="line">
              <a:avLst/>
            </a:prstGeom>
            <a:noFill/>
            <a:ln w="19050" algn="ctr">
              <a:solidFill>
                <a:schemeClr val="bg1"/>
              </a:solidFill>
              <a:prstDash val="dash"/>
              <a:round/>
              <a:headEnd/>
              <a:tailEnd/>
            </a:ln>
            <a:extLst>
              <a:ext uri="{909E8E84-426E-40DD-AFC4-6F175D3DCCD1}">
                <a14:hiddenFill xmlns:a14="http://schemas.microsoft.com/office/drawing/2010/main">
                  <a:noFill/>
                </a14:hiddenFill>
              </a:ext>
            </a:extLst>
          </p:spPr>
        </p:cxnSp>
        <p:grpSp>
          <p:nvGrpSpPr>
            <p:cNvPr id="16406" name="Group 61"/>
            <p:cNvGrpSpPr>
              <a:grpSpLocks/>
            </p:cNvGrpSpPr>
            <p:nvPr/>
          </p:nvGrpSpPr>
          <p:grpSpPr bwMode="auto">
            <a:xfrm>
              <a:off x="5638800" y="4878169"/>
              <a:ext cx="533400" cy="1212657"/>
              <a:chOff x="5923994" y="2057400"/>
              <a:chExt cx="801212" cy="3541485"/>
            </a:xfrm>
          </p:grpSpPr>
          <p:sp>
            <p:nvSpPr>
              <p:cNvPr id="63" name="Freeform 62"/>
              <p:cNvSpPr/>
              <p:nvPr/>
            </p:nvSpPr>
            <p:spPr bwMode="auto">
              <a:xfrm>
                <a:off x="6324600" y="2058784"/>
                <a:ext cx="400606" cy="3541415"/>
              </a:xfrm>
              <a:custGeom>
                <a:avLst/>
                <a:gdLst>
                  <a:gd name="connsiteX0" fmla="*/ 0 w 400606"/>
                  <a:gd name="connsiteY0" fmla="*/ 0 h 3541485"/>
                  <a:gd name="connsiteX1" fmla="*/ 348343 w 400606"/>
                  <a:gd name="connsiteY1" fmla="*/ 1132114 h 3541485"/>
                  <a:gd name="connsiteX2" fmla="*/ 362857 w 400606"/>
                  <a:gd name="connsiteY2" fmla="*/ 2380343 h 3541485"/>
                  <a:gd name="connsiteX3" fmla="*/ 0 w 400606"/>
                  <a:gd name="connsiteY3" fmla="*/ 3541485 h 3541485"/>
                </a:gdLst>
                <a:ahLst/>
                <a:cxnLst>
                  <a:cxn ang="0">
                    <a:pos x="connsiteX0" y="connsiteY0"/>
                  </a:cxn>
                  <a:cxn ang="0">
                    <a:pos x="connsiteX1" y="connsiteY1"/>
                  </a:cxn>
                  <a:cxn ang="0">
                    <a:pos x="connsiteX2" y="connsiteY2"/>
                  </a:cxn>
                  <a:cxn ang="0">
                    <a:pos x="connsiteX3" y="connsiteY3"/>
                  </a:cxn>
                </a:cxnLst>
                <a:rect l="l" t="t" r="r" b="b"/>
                <a:pathLst>
                  <a:path w="400606" h="3541485">
                    <a:moveTo>
                      <a:pt x="0" y="0"/>
                    </a:moveTo>
                    <a:cubicBezTo>
                      <a:pt x="143933" y="367695"/>
                      <a:pt x="287867" y="735390"/>
                      <a:pt x="348343" y="1132114"/>
                    </a:cubicBezTo>
                    <a:cubicBezTo>
                      <a:pt x="408819" y="1528838"/>
                      <a:pt x="420914" y="1978781"/>
                      <a:pt x="362857" y="2380343"/>
                    </a:cubicBezTo>
                    <a:cubicBezTo>
                      <a:pt x="304800" y="2781905"/>
                      <a:pt x="152400" y="3161695"/>
                      <a:pt x="0" y="3541485"/>
                    </a:cubicBezTo>
                  </a:path>
                </a:pathLst>
              </a:custGeom>
              <a:solidFill>
                <a:srgbClr val="969696">
                  <a:alpha val="50196"/>
                </a:srgbClr>
              </a:solidFill>
              <a:ln w="9525" cap="flat" cmpd="sng" algn="ctr">
                <a:solidFill>
                  <a:schemeClr val="bg1"/>
                </a:solid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sp>
            <p:nvSpPr>
              <p:cNvPr id="64" name="Freeform 63"/>
              <p:cNvSpPr/>
              <p:nvPr/>
            </p:nvSpPr>
            <p:spPr bwMode="auto">
              <a:xfrm rot="10800000">
                <a:off x="5923994" y="2058784"/>
                <a:ext cx="400606" cy="3541415"/>
              </a:xfrm>
              <a:custGeom>
                <a:avLst/>
                <a:gdLst>
                  <a:gd name="connsiteX0" fmla="*/ 0 w 400606"/>
                  <a:gd name="connsiteY0" fmla="*/ 0 h 3541485"/>
                  <a:gd name="connsiteX1" fmla="*/ 348343 w 400606"/>
                  <a:gd name="connsiteY1" fmla="*/ 1132114 h 3541485"/>
                  <a:gd name="connsiteX2" fmla="*/ 362857 w 400606"/>
                  <a:gd name="connsiteY2" fmla="*/ 2380343 h 3541485"/>
                  <a:gd name="connsiteX3" fmla="*/ 0 w 400606"/>
                  <a:gd name="connsiteY3" fmla="*/ 3541485 h 3541485"/>
                </a:gdLst>
                <a:ahLst/>
                <a:cxnLst>
                  <a:cxn ang="0">
                    <a:pos x="connsiteX0" y="connsiteY0"/>
                  </a:cxn>
                  <a:cxn ang="0">
                    <a:pos x="connsiteX1" y="connsiteY1"/>
                  </a:cxn>
                  <a:cxn ang="0">
                    <a:pos x="connsiteX2" y="connsiteY2"/>
                  </a:cxn>
                  <a:cxn ang="0">
                    <a:pos x="connsiteX3" y="connsiteY3"/>
                  </a:cxn>
                </a:cxnLst>
                <a:rect l="l" t="t" r="r" b="b"/>
                <a:pathLst>
                  <a:path w="400606" h="3541485">
                    <a:moveTo>
                      <a:pt x="0" y="0"/>
                    </a:moveTo>
                    <a:cubicBezTo>
                      <a:pt x="143933" y="367695"/>
                      <a:pt x="287867" y="735390"/>
                      <a:pt x="348343" y="1132114"/>
                    </a:cubicBezTo>
                    <a:cubicBezTo>
                      <a:pt x="408819" y="1528838"/>
                      <a:pt x="420914" y="1978781"/>
                      <a:pt x="362857" y="2380343"/>
                    </a:cubicBezTo>
                    <a:cubicBezTo>
                      <a:pt x="304800" y="2781905"/>
                      <a:pt x="152400" y="3161695"/>
                      <a:pt x="0" y="3541485"/>
                    </a:cubicBezTo>
                  </a:path>
                </a:pathLst>
              </a:custGeom>
              <a:solidFill>
                <a:srgbClr val="969696">
                  <a:alpha val="50196"/>
                </a:srgbClr>
              </a:solidFill>
              <a:ln w="9525" cap="flat" cmpd="sng" algn="ctr">
                <a:solidFill>
                  <a:schemeClr val="bg1"/>
                </a:solid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grpSp>
        <p:sp>
          <p:nvSpPr>
            <p:cNvPr id="65" name="Arc 64"/>
            <p:cNvSpPr/>
            <p:nvPr/>
          </p:nvSpPr>
          <p:spPr bwMode="auto">
            <a:xfrm>
              <a:off x="5730875" y="4500886"/>
              <a:ext cx="1992313" cy="1968148"/>
            </a:xfrm>
            <a:prstGeom prst="arc">
              <a:avLst>
                <a:gd name="adj1" fmla="val 13003511"/>
                <a:gd name="adj2" fmla="val 8555201"/>
              </a:avLst>
            </a:prstGeom>
            <a:noFill/>
            <a:ln w="25400" cap="flat" cmpd="sng" algn="ctr">
              <a:solidFill>
                <a:schemeClr val="bg1"/>
              </a:solidFill>
              <a:prstDash val="solid"/>
              <a:round/>
              <a:headEnd type="none" w="med" len="med"/>
              <a:tailEnd type="none" w="med" len="med"/>
            </a:ln>
            <a:effectLst>
              <a:outerShdw blurRad="50800" dist="38100" algn="l" rotWithShape="0">
                <a:schemeClr val="bg1">
                  <a:alpha val="66000"/>
                </a:schemeClr>
              </a:outerShdw>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pic>
          <p:nvPicPr>
            <p:cNvPr id="16408" name="Picture 2" descr="C:\Users\Ellen\AppData\Local\Microsoft\Windows\Temporary Internet Files\Content.IE5\M3II7C7U\MC90044132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3642065" y="5396567"/>
              <a:ext cx="548935" cy="54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9" descr="C:\Users\Ellen\AppData\Local\Microsoft\Windows\Temporary Internet Files\Content.IE5\NZM5VA9P\MC900435987[2].wmf"/>
            <p:cNvPicPr>
              <a:picLocks noChangeAspect="1" noChangeArrowheads="1"/>
            </p:cNvPicPr>
            <p:nvPr/>
          </p:nvPicPr>
          <p:blipFill>
            <a:blip r:embed="rId4" cstate="print">
              <a:extLst>
                <a:ext uri="{28A0092B-C50C-407E-A947-70E740481C1C}">
                  <a14:useLocalDpi xmlns:a14="http://schemas.microsoft.com/office/drawing/2010/main" val="0"/>
                </a:ext>
              </a:extLst>
            </a:blip>
            <a:srcRect l="7690" t="3558" r="9871" b="8546"/>
            <a:stretch>
              <a:fillRect/>
            </a:stretch>
          </p:blipFill>
          <p:spPr bwMode="auto">
            <a:xfrm>
              <a:off x="609601" y="4269102"/>
              <a:ext cx="994528" cy="121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410" name="Straight Arrow Connector 67"/>
            <p:cNvCxnSpPr>
              <a:cxnSpLocks noChangeShapeType="1"/>
            </p:cNvCxnSpPr>
            <p:nvPr/>
          </p:nvCxnSpPr>
          <p:spPr bwMode="auto">
            <a:xfrm>
              <a:off x="963930" y="4650102"/>
              <a:ext cx="4958883" cy="0"/>
            </a:xfrm>
            <a:prstGeom prst="straightConnector1">
              <a:avLst/>
            </a:prstGeom>
            <a:noFill/>
            <a:ln w="25400" algn="ctr">
              <a:solidFill>
                <a:srgbClr val="FF7C80"/>
              </a:solidFill>
              <a:round/>
              <a:headEnd/>
              <a:tailEnd type="arrow" w="med" len="med"/>
            </a:ln>
            <a:extLst>
              <a:ext uri="{909E8E84-426E-40DD-AFC4-6F175D3DCCD1}">
                <a14:hiddenFill xmlns:a14="http://schemas.microsoft.com/office/drawing/2010/main">
                  <a:noFill/>
                </a14:hiddenFill>
              </a:ext>
            </a:extLst>
          </p:spPr>
        </p:cxnSp>
        <p:cxnSp>
          <p:nvCxnSpPr>
            <p:cNvPr id="16411" name="Straight Arrow Connector 68"/>
            <p:cNvCxnSpPr>
              <a:cxnSpLocks noChangeShapeType="1"/>
            </p:cNvCxnSpPr>
            <p:nvPr/>
          </p:nvCxnSpPr>
          <p:spPr bwMode="auto">
            <a:xfrm>
              <a:off x="963929" y="4650102"/>
              <a:ext cx="7646671" cy="1295401"/>
            </a:xfrm>
            <a:prstGeom prst="straightConnector1">
              <a:avLst/>
            </a:prstGeom>
            <a:noFill/>
            <a:ln w="25400" algn="ctr">
              <a:solidFill>
                <a:srgbClr val="FF7C80"/>
              </a:solidFill>
              <a:round/>
              <a:headEnd/>
              <a:tailEnd type="arrow" w="med" len="med"/>
            </a:ln>
            <a:extLst>
              <a:ext uri="{909E8E84-426E-40DD-AFC4-6F175D3DCCD1}">
                <a14:hiddenFill xmlns:a14="http://schemas.microsoft.com/office/drawing/2010/main">
                  <a:noFill/>
                </a14:hiddenFill>
              </a:ext>
            </a:extLst>
          </p:spPr>
        </p:cxnSp>
        <p:cxnSp>
          <p:nvCxnSpPr>
            <p:cNvPr id="16412" name="Straight Arrow Connector 69"/>
            <p:cNvCxnSpPr>
              <a:cxnSpLocks noChangeShapeType="1"/>
            </p:cNvCxnSpPr>
            <p:nvPr/>
          </p:nvCxnSpPr>
          <p:spPr bwMode="auto">
            <a:xfrm>
              <a:off x="5922813" y="4651649"/>
              <a:ext cx="2001987" cy="1816950"/>
            </a:xfrm>
            <a:prstGeom prst="straightConnector1">
              <a:avLst/>
            </a:prstGeom>
            <a:noFill/>
            <a:ln w="25400" algn="ctr">
              <a:solidFill>
                <a:srgbClr val="FF7C80"/>
              </a:solidFill>
              <a:round/>
              <a:headEnd/>
              <a:tailEnd type="arrow" w="med" len="med"/>
            </a:ln>
            <a:extLst>
              <a:ext uri="{909E8E84-426E-40DD-AFC4-6F175D3DCCD1}">
                <a14:hiddenFill xmlns:a14="http://schemas.microsoft.com/office/drawing/2010/main">
                  <a:noFill/>
                </a14:hiddenFill>
              </a:ext>
            </a:extLst>
          </p:spPr>
        </p:cxnSp>
        <p:cxnSp>
          <p:nvCxnSpPr>
            <p:cNvPr id="16413" name="Straight Arrow Connector 70"/>
            <p:cNvCxnSpPr>
              <a:cxnSpLocks noChangeShapeType="1"/>
            </p:cNvCxnSpPr>
            <p:nvPr/>
          </p:nvCxnSpPr>
          <p:spPr bwMode="auto">
            <a:xfrm>
              <a:off x="3916532" y="5898332"/>
              <a:ext cx="2014543" cy="0"/>
            </a:xfrm>
            <a:prstGeom prst="straightConnector1">
              <a:avLst/>
            </a:prstGeom>
            <a:noFill/>
            <a:ln w="25400" algn="ctr">
              <a:solidFill>
                <a:srgbClr val="FFFFC2"/>
              </a:solidFill>
              <a:round/>
              <a:headEnd/>
              <a:tailEnd type="arrow" w="med" len="med"/>
            </a:ln>
            <a:extLst>
              <a:ext uri="{909E8E84-426E-40DD-AFC4-6F175D3DCCD1}">
                <a14:hiddenFill xmlns:a14="http://schemas.microsoft.com/office/drawing/2010/main">
                  <a:noFill/>
                </a14:hiddenFill>
              </a:ext>
            </a:extLst>
          </p:spPr>
        </p:cxnSp>
        <p:sp>
          <p:nvSpPr>
            <p:cNvPr id="72" name="Oval 71"/>
            <p:cNvSpPr/>
            <p:nvPr/>
          </p:nvSpPr>
          <p:spPr bwMode="auto">
            <a:xfrm>
              <a:off x="6781800" y="5438930"/>
              <a:ext cx="92075" cy="90472"/>
            </a:xfrm>
            <a:prstGeom prst="ellipse">
              <a:avLst/>
            </a:prstGeom>
            <a:solidFill>
              <a:schemeClr val="bg1"/>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sp>
          <p:nvSpPr>
            <p:cNvPr id="73" name="Oval 72"/>
            <p:cNvSpPr/>
            <p:nvPr/>
          </p:nvSpPr>
          <p:spPr bwMode="auto">
            <a:xfrm>
              <a:off x="4937125" y="5438930"/>
              <a:ext cx="92075" cy="90472"/>
            </a:xfrm>
            <a:prstGeom prst="ellipse">
              <a:avLst/>
            </a:prstGeom>
            <a:solidFill>
              <a:schemeClr val="bg1"/>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endParaRPr>
            </a:p>
          </p:txBody>
        </p:sp>
        <p:cxnSp>
          <p:nvCxnSpPr>
            <p:cNvPr id="16416" name="Straight Arrow Connector 73"/>
            <p:cNvCxnSpPr>
              <a:cxnSpLocks noChangeShapeType="1"/>
            </p:cNvCxnSpPr>
            <p:nvPr/>
          </p:nvCxnSpPr>
          <p:spPr bwMode="auto">
            <a:xfrm flipV="1">
              <a:off x="5922813" y="4650102"/>
              <a:ext cx="2916387" cy="1248231"/>
            </a:xfrm>
            <a:prstGeom prst="straightConnector1">
              <a:avLst/>
            </a:prstGeom>
            <a:noFill/>
            <a:ln w="25400" algn="ctr">
              <a:solidFill>
                <a:srgbClr val="FFFFC2"/>
              </a:solidFill>
              <a:round/>
              <a:headEnd/>
              <a:tailEnd type="arrow" w="med" len="med"/>
            </a:ln>
            <a:extLst>
              <a:ext uri="{909E8E84-426E-40DD-AFC4-6F175D3DCCD1}">
                <a14:hiddenFill xmlns:a14="http://schemas.microsoft.com/office/drawing/2010/main">
                  <a:noFill/>
                </a14:hiddenFill>
              </a:ext>
            </a:extLst>
          </p:spPr>
        </p:cxnSp>
        <p:cxnSp>
          <p:nvCxnSpPr>
            <p:cNvPr id="16417" name="Straight Arrow Connector 74"/>
            <p:cNvCxnSpPr>
              <a:cxnSpLocks noChangeShapeType="1"/>
            </p:cNvCxnSpPr>
            <p:nvPr/>
          </p:nvCxnSpPr>
          <p:spPr bwMode="auto">
            <a:xfrm flipV="1">
              <a:off x="3916532" y="4876800"/>
              <a:ext cx="5075068" cy="1021532"/>
            </a:xfrm>
            <a:prstGeom prst="straightConnector1">
              <a:avLst/>
            </a:prstGeom>
            <a:noFill/>
            <a:ln w="25400" algn="ctr">
              <a:solidFill>
                <a:srgbClr val="FFFFC2"/>
              </a:solidFill>
              <a:round/>
              <a:headEnd/>
              <a:tailEnd type="arrow" w="med" len="med"/>
            </a:ln>
            <a:extLst>
              <a:ext uri="{909E8E84-426E-40DD-AFC4-6F175D3DCCD1}">
                <a14:hiddenFill xmlns:a14="http://schemas.microsoft.com/office/drawing/2010/main">
                  <a:noFill/>
                </a14:hiddenFill>
              </a:ext>
            </a:extLst>
          </p:spPr>
        </p:cxnSp>
        <p:sp>
          <p:nvSpPr>
            <p:cNvPr id="16418" name="TextBox 80"/>
            <p:cNvSpPr txBox="1">
              <a:spLocks noChangeArrowheads="1"/>
            </p:cNvSpPr>
            <p:nvPr/>
          </p:nvSpPr>
          <p:spPr bwMode="auto">
            <a:xfrm>
              <a:off x="4267200" y="4877073"/>
              <a:ext cx="1326004" cy="36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FFFFFF"/>
                  </a:solidFill>
                </a:rPr>
                <a:t>more bulgy</a:t>
              </a:r>
              <a:endParaRPr lang="en-US" altLang="en-US" i="1">
                <a:solidFill>
                  <a:srgbClr val="FFFFFF"/>
                </a:solidFill>
              </a:endParaRPr>
            </a:p>
          </p:txBody>
        </p:sp>
        <p:sp>
          <p:nvSpPr>
            <p:cNvPr id="16419" name="TextBox 87"/>
            <p:cNvSpPr txBox="1">
              <a:spLocks noChangeArrowheads="1"/>
            </p:cNvSpPr>
            <p:nvPr/>
          </p:nvSpPr>
          <p:spPr bwMode="auto">
            <a:xfrm>
              <a:off x="6923806" y="4131064"/>
              <a:ext cx="1915909" cy="369266"/>
            </a:xfrm>
            <a:prstGeom prst="rect">
              <a:avLst/>
            </a:prstGeom>
            <a:solidFill>
              <a:srgbClr val="19194D">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FFFFFF"/>
                  </a:solidFill>
                </a:rPr>
                <a:t>thumb is in focus</a:t>
              </a:r>
            </a:p>
          </p:txBody>
        </p:sp>
        <p:cxnSp>
          <p:nvCxnSpPr>
            <p:cNvPr id="16420" name="Straight Arrow Connector 88"/>
            <p:cNvCxnSpPr>
              <a:cxnSpLocks noChangeShapeType="1"/>
              <a:stCxn id="16419" idx="2"/>
            </p:cNvCxnSpPr>
            <p:nvPr/>
          </p:nvCxnSpPr>
          <p:spPr bwMode="auto">
            <a:xfrm flipH="1">
              <a:off x="7701073" y="4500330"/>
              <a:ext cx="180688" cy="518922"/>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6421" name="TextBox 91"/>
            <p:cNvSpPr txBox="1">
              <a:spLocks noChangeArrowheads="1"/>
            </p:cNvSpPr>
            <p:nvPr/>
          </p:nvSpPr>
          <p:spPr bwMode="auto">
            <a:xfrm>
              <a:off x="5105400" y="6260067"/>
              <a:ext cx="2493055" cy="369266"/>
            </a:xfrm>
            <a:prstGeom prst="rect">
              <a:avLst/>
            </a:prstGeom>
            <a:solidFill>
              <a:srgbClr val="19194D">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rgbClr val="FFFFFF"/>
                  </a:solidFill>
                </a:rPr>
                <a:t>Teacher is out of focus</a:t>
              </a:r>
            </a:p>
          </p:txBody>
        </p:sp>
        <p:cxnSp>
          <p:nvCxnSpPr>
            <p:cNvPr id="16422" name="Straight Arrow Connector 92"/>
            <p:cNvCxnSpPr>
              <a:cxnSpLocks noChangeShapeType="1"/>
              <a:stCxn id="16421" idx="0"/>
            </p:cNvCxnSpPr>
            <p:nvPr/>
          </p:nvCxnSpPr>
          <p:spPr bwMode="auto">
            <a:xfrm flipV="1">
              <a:off x="6351928" y="5791203"/>
              <a:ext cx="571878" cy="468864"/>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219896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Focusing Problems</a:t>
            </a:r>
          </a:p>
        </p:txBody>
      </p:sp>
      <p:sp>
        <p:nvSpPr>
          <p:cNvPr id="82948" name="Rectangle 4"/>
          <p:cNvSpPr>
            <a:spLocks noGrp="1" noChangeArrowheads="1"/>
          </p:cNvSpPr>
          <p:nvPr>
            <p:ph type="body" sz="half" idx="1"/>
          </p:nvPr>
        </p:nvSpPr>
        <p:spPr/>
        <p:txBody>
          <a:bodyPr/>
          <a:lstStyle/>
          <a:p>
            <a:pPr eaLnBrk="1" hangingPunct="1">
              <a:buFont typeface="Wingdings" pitchFamily="2" charset="2"/>
              <a:buNone/>
            </a:pPr>
            <a:r>
              <a:rPr lang="en-US" altLang="en-US" sz="2600"/>
              <a:t>HYPEROPIA</a:t>
            </a:r>
          </a:p>
          <a:p>
            <a:pPr eaLnBrk="1" hangingPunct="1"/>
            <a:r>
              <a:rPr lang="en-US" altLang="en-US" sz="2600"/>
              <a:t>Far-sightedness</a:t>
            </a:r>
          </a:p>
          <a:p>
            <a:pPr eaLnBrk="1" hangingPunct="1"/>
            <a:r>
              <a:rPr lang="en-US" altLang="en-US" sz="2600"/>
              <a:t>Problem seeing close objects</a:t>
            </a:r>
          </a:p>
          <a:p>
            <a:pPr eaLnBrk="1" hangingPunct="1"/>
            <a:r>
              <a:rPr lang="en-US" altLang="en-US" sz="2600"/>
              <a:t>Distance between lens and retina too small</a:t>
            </a:r>
          </a:p>
          <a:p>
            <a:pPr eaLnBrk="1" hangingPunct="1"/>
            <a:r>
              <a:rPr lang="en-US" altLang="en-US" sz="2600"/>
              <a:t>Light focused behind retina</a:t>
            </a:r>
          </a:p>
          <a:p>
            <a:pPr eaLnBrk="1" hangingPunct="1"/>
            <a:r>
              <a:rPr lang="en-US" altLang="en-US" sz="2600"/>
              <a:t>Corrected with converging lenses</a:t>
            </a:r>
          </a:p>
        </p:txBody>
      </p:sp>
      <p:pic>
        <p:nvPicPr>
          <p:cNvPr id="48132" name="Picture 7" descr="hyperopia_opt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752666"/>
            <a:ext cx="44958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989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94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29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7772400" cy="762000"/>
          </a:xfrm>
        </p:spPr>
        <p:txBody>
          <a:bodyPr>
            <a:normAutofit/>
          </a:bodyPr>
          <a:lstStyle/>
          <a:p>
            <a:pPr eaLnBrk="1" hangingPunct="1"/>
            <a:r>
              <a:rPr lang="en-US" altLang="en-US"/>
              <a:t>Far-Sighted  (Hyperopia)</a:t>
            </a:r>
          </a:p>
        </p:txBody>
      </p:sp>
      <p:pic>
        <p:nvPicPr>
          <p:cNvPr id="49155" name="Picture 3" descr="Hypermetrop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219200"/>
            <a:ext cx="5867400"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67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http://www.appsychology.com/Book/Biological/Biologypics/Sensationpics/Eye-1.jpg">
            <a:hlinkClick r:id="rId2"/>
          </p:cNvPr>
          <p:cNvPicPr>
            <a:picLocks noChangeAspect="1" noChangeArrowheads="1"/>
          </p:cNvPicPr>
          <p:nvPr/>
        </p:nvPicPr>
        <p:blipFill>
          <a:blip r:embed="rId3" cstate="print"/>
          <a:srcRect/>
          <a:stretch>
            <a:fillRect/>
          </a:stretch>
        </p:blipFill>
        <p:spPr bwMode="auto">
          <a:xfrm>
            <a:off x="253599" y="762000"/>
            <a:ext cx="8144256" cy="6096000"/>
          </a:xfrm>
          <a:prstGeom prst="rect">
            <a:avLst/>
          </a:prstGeom>
          <a:noFill/>
        </p:spPr>
      </p:pic>
      <p:sp>
        <p:nvSpPr>
          <p:cNvPr id="5" name="TextBox 4"/>
          <p:cNvSpPr txBox="1"/>
          <p:nvPr/>
        </p:nvSpPr>
        <p:spPr>
          <a:xfrm>
            <a:off x="253599" y="152400"/>
            <a:ext cx="8052201" cy="646331"/>
          </a:xfrm>
          <a:prstGeom prst="rect">
            <a:avLst/>
          </a:prstGeom>
          <a:noFill/>
        </p:spPr>
        <p:txBody>
          <a:bodyPr wrap="square" rtlCol="0">
            <a:spAutoFit/>
          </a:bodyPr>
          <a:lstStyle/>
          <a:p>
            <a:r>
              <a:rPr lang="en-US" sz="3600" b="1" dirty="0">
                <a:solidFill>
                  <a:schemeClr val="accent5">
                    <a:lumMod val="75000"/>
                  </a:schemeClr>
                </a:solidFill>
              </a:rPr>
              <a:t>We will look at the following parts:</a:t>
            </a:r>
          </a:p>
        </p:txBody>
      </p:sp>
      <p:sp>
        <p:nvSpPr>
          <p:cNvPr id="7" name="Oval 6"/>
          <p:cNvSpPr/>
          <p:nvPr/>
        </p:nvSpPr>
        <p:spPr>
          <a:xfrm>
            <a:off x="685800" y="1371600"/>
            <a:ext cx="1219200" cy="533400"/>
          </a:xfrm>
          <a:prstGeom prst="ellipse">
            <a:avLst/>
          </a:prstGeom>
          <a:solidFill>
            <a:srgbClr val="FFFF00">
              <a:alpha val="2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800" y="2514600"/>
            <a:ext cx="1219200" cy="533400"/>
          </a:xfrm>
          <a:prstGeom prst="ellipse">
            <a:avLst/>
          </a:prstGeom>
          <a:solidFill>
            <a:srgbClr val="FFFF00">
              <a:alpha val="2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 y="3505200"/>
            <a:ext cx="1219200" cy="533400"/>
          </a:xfrm>
          <a:prstGeom prst="ellipse">
            <a:avLst/>
          </a:prstGeom>
          <a:solidFill>
            <a:srgbClr val="FFFF00">
              <a:alpha val="2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9600" y="4114800"/>
            <a:ext cx="1219200" cy="533400"/>
          </a:xfrm>
          <a:prstGeom prst="ellipse">
            <a:avLst/>
          </a:prstGeom>
          <a:solidFill>
            <a:srgbClr val="FFFF00">
              <a:alpha val="2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648200"/>
            <a:ext cx="1219200" cy="533400"/>
          </a:xfrm>
          <a:prstGeom prst="ellipse">
            <a:avLst/>
          </a:prstGeom>
          <a:solidFill>
            <a:srgbClr val="FFFF00">
              <a:alpha val="2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2230087"/>
            <a:ext cx="1219200" cy="533400"/>
          </a:xfrm>
          <a:prstGeom prst="ellipse">
            <a:avLst/>
          </a:prstGeom>
          <a:solidFill>
            <a:srgbClr val="FFFF00">
              <a:alpha val="2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250378" y="5638800"/>
            <a:ext cx="1903021" cy="533400"/>
          </a:xfrm>
          <a:prstGeom prst="ellipse">
            <a:avLst/>
          </a:prstGeom>
          <a:solidFill>
            <a:srgbClr val="FFFF00">
              <a:alpha val="22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935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Focusing Problems</a:t>
            </a:r>
          </a:p>
        </p:txBody>
      </p:sp>
      <p:sp>
        <p:nvSpPr>
          <p:cNvPr id="84995" name="Rectangle 3"/>
          <p:cNvSpPr>
            <a:spLocks noGrp="1" noChangeArrowheads="1"/>
          </p:cNvSpPr>
          <p:nvPr>
            <p:ph type="body" sz="half" idx="1"/>
          </p:nvPr>
        </p:nvSpPr>
        <p:spPr/>
        <p:txBody>
          <a:bodyPr/>
          <a:lstStyle/>
          <a:p>
            <a:pPr eaLnBrk="1" hangingPunct="1">
              <a:buFont typeface="Wingdings" pitchFamily="2" charset="2"/>
              <a:buNone/>
            </a:pPr>
            <a:r>
              <a:rPr lang="en-US" altLang="en-US" sz="2600"/>
              <a:t>PRESBYOPIA</a:t>
            </a:r>
          </a:p>
          <a:p>
            <a:pPr eaLnBrk="1" hangingPunct="1"/>
            <a:r>
              <a:rPr lang="en-US" altLang="en-US" sz="2600"/>
              <a:t>Form of far-sightedness</a:t>
            </a:r>
          </a:p>
          <a:p>
            <a:pPr eaLnBrk="1" hangingPunct="1"/>
            <a:r>
              <a:rPr lang="en-US" altLang="en-US" sz="2600"/>
              <a:t>Harder for people to read as they age</a:t>
            </a:r>
          </a:p>
          <a:p>
            <a:pPr eaLnBrk="1" hangingPunct="1"/>
            <a:r>
              <a:rPr lang="en-US" altLang="en-US" sz="2600"/>
              <a:t>Lens loses elasticity</a:t>
            </a:r>
          </a:p>
          <a:p>
            <a:pPr eaLnBrk="1" hangingPunct="1"/>
            <a:r>
              <a:rPr lang="en-US" altLang="en-US" sz="2600"/>
              <a:t>Corrected by glasses with converging lenses</a:t>
            </a:r>
          </a:p>
        </p:txBody>
      </p:sp>
      <p:pic>
        <p:nvPicPr>
          <p:cNvPr id="50180" name="Picture 6" descr="presbyopia_menu_demo"/>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8" y="1143066"/>
            <a:ext cx="24860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8" descr="presbyopia_54974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581466"/>
            <a:ext cx="304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49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a:t>Focusing Problems</a:t>
            </a:r>
          </a:p>
        </p:txBody>
      </p:sp>
      <p:sp>
        <p:nvSpPr>
          <p:cNvPr id="86019" name="Rectangle 3"/>
          <p:cNvSpPr>
            <a:spLocks noGrp="1" noChangeArrowheads="1"/>
          </p:cNvSpPr>
          <p:nvPr>
            <p:ph type="body" sz="half" idx="1"/>
          </p:nvPr>
        </p:nvSpPr>
        <p:spPr/>
        <p:txBody>
          <a:bodyPr/>
          <a:lstStyle/>
          <a:p>
            <a:pPr eaLnBrk="1" hangingPunct="1">
              <a:buFont typeface="Wingdings" pitchFamily="2" charset="2"/>
              <a:buNone/>
            </a:pPr>
            <a:r>
              <a:rPr lang="en-US" altLang="en-US" sz="2600"/>
              <a:t>MYOPIA</a:t>
            </a:r>
          </a:p>
          <a:p>
            <a:pPr eaLnBrk="1" hangingPunct="1"/>
            <a:r>
              <a:rPr lang="en-US" altLang="en-US" sz="2600"/>
              <a:t>Near-sightedness</a:t>
            </a:r>
          </a:p>
          <a:p>
            <a:pPr eaLnBrk="1" hangingPunct="1"/>
            <a:r>
              <a:rPr lang="en-US" altLang="en-US" sz="2600"/>
              <a:t>Problem seeing objects far away</a:t>
            </a:r>
          </a:p>
          <a:p>
            <a:pPr eaLnBrk="1" hangingPunct="1"/>
            <a:r>
              <a:rPr lang="en-US" altLang="en-US" sz="2600"/>
              <a:t>Distance between lens and retina too large</a:t>
            </a:r>
          </a:p>
          <a:p>
            <a:pPr eaLnBrk="1" hangingPunct="1"/>
            <a:r>
              <a:rPr lang="en-US" altLang="en-US" sz="2600"/>
              <a:t>Light focused in front of retina</a:t>
            </a:r>
          </a:p>
          <a:p>
            <a:pPr eaLnBrk="1" hangingPunct="1"/>
            <a:r>
              <a:rPr lang="en-US" altLang="en-US" sz="2600"/>
              <a:t>Correct with diverging lenses</a:t>
            </a:r>
          </a:p>
        </p:txBody>
      </p:sp>
      <p:pic>
        <p:nvPicPr>
          <p:cNvPr id="51204" name="Picture 6" descr="r7_myop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828805"/>
            <a:ext cx="4038600"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558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04800"/>
            <a:ext cx="7772400" cy="1143000"/>
          </a:xfrm>
        </p:spPr>
        <p:txBody>
          <a:bodyPr/>
          <a:lstStyle/>
          <a:p>
            <a:pPr eaLnBrk="1" hangingPunct="1"/>
            <a:r>
              <a:rPr lang="en-US" altLang="en-US"/>
              <a:t>Near-Sighted (Myopia)</a:t>
            </a:r>
          </a:p>
        </p:txBody>
      </p:sp>
      <p:pic>
        <p:nvPicPr>
          <p:cNvPr id="52227" name="Picture 3" descr="Myop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200"/>
            <a:ext cx="57912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43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304800"/>
            <a:ext cx="8229600" cy="1139825"/>
          </a:xfrm>
        </p:spPr>
        <p:txBody>
          <a:bodyPr/>
          <a:lstStyle/>
          <a:p>
            <a:pPr eaLnBrk="1" hangingPunct="1"/>
            <a:r>
              <a:rPr lang="en-US" altLang="en-US" dirty="0"/>
              <a:t>Diseases of the Eye</a:t>
            </a:r>
          </a:p>
        </p:txBody>
      </p:sp>
      <p:sp>
        <p:nvSpPr>
          <p:cNvPr id="90115" name="Rectangle 3"/>
          <p:cNvSpPr>
            <a:spLocks noGrp="1" noChangeArrowheads="1"/>
          </p:cNvSpPr>
          <p:nvPr>
            <p:ph type="body" sz="half" idx="1"/>
          </p:nvPr>
        </p:nvSpPr>
        <p:spPr/>
        <p:txBody>
          <a:bodyPr/>
          <a:lstStyle/>
          <a:p>
            <a:pPr eaLnBrk="1" hangingPunct="1">
              <a:buFont typeface="Wingdings" pitchFamily="2" charset="2"/>
              <a:buNone/>
            </a:pPr>
            <a:r>
              <a:rPr lang="en-US" altLang="en-US" sz="2600"/>
              <a:t>ASTIGMATISM</a:t>
            </a:r>
          </a:p>
          <a:p>
            <a:pPr eaLnBrk="1" hangingPunct="1"/>
            <a:r>
              <a:rPr lang="en-US" altLang="en-US" sz="2600"/>
              <a:t>Eye cannot focus an object’s image on a single point on retina</a:t>
            </a:r>
          </a:p>
          <a:p>
            <a:pPr eaLnBrk="1" hangingPunct="1"/>
            <a:r>
              <a:rPr lang="en-US" altLang="en-US" sz="2600"/>
              <a:t>Cornea is oval instead of spherical</a:t>
            </a:r>
          </a:p>
          <a:p>
            <a:pPr eaLnBrk="1" hangingPunct="1"/>
            <a:r>
              <a:rPr lang="en-US" altLang="en-US" sz="2600"/>
              <a:t>Causes blurred vision</a:t>
            </a:r>
          </a:p>
          <a:p>
            <a:pPr eaLnBrk="1" hangingPunct="1"/>
            <a:r>
              <a:rPr lang="en-US" altLang="en-US" sz="2600"/>
              <a:t>Some types can be corrected with lenses</a:t>
            </a:r>
          </a:p>
          <a:p>
            <a:pPr eaLnBrk="1" hangingPunct="1"/>
            <a:endParaRPr lang="en-US" altLang="en-US" sz="2600"/>
          </a:p>
        </p:txBody>
      </p:sp>
      <p:pic>
        <p:nvPicPr>
          <p:cNvPr id="53252" name="Picture 9" descr="vision_stig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8" y="3733800"/>
            <a:ext cx="31718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0" descr="astigmatism.jpg (73995 by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838266"/>
            <a:ext cx="33528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467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28600"/>
            <a:ext cx="8229600" cy="1139825"/>
          </a:xfrm>
        </p:spPr>
        <p:txBody>
          <a:bodyPr/>
          <a:lstStyle/>
          <a:p>
            <a:pPr eaLnBrk="1" hangingPunct="1"/>
            <a:r>
              <a:rPr lang="en-US" altLang="en-US" dirty="0"/>
              <a:t>Diseases of the Eye</a:t>
            </a:r>
          </a:p>
        </p:txBody>
      </p:sp>
      <p:sp>
        <p:nvSpPr>
          <p:cNvPr id="92163" name="Rectangle 3"/>
          <p:cNvSpPr>
            <a:spLocks noGrp="1" noChangeArrowheads="1"/>
          </p:cNvSpPr>
          <p:nvPr>
            <p:ph type="body" sz="half" idx="1"/>
          </p:nvPr>
        </p:nvSpPr>
        <p:spPr/>
        <p:txBody>
          <a:bodyPr/>
          <a:lstStyle/>
          <a:p>
            <a:pPr eaLnBrk="1" hangingPunct="1">
              <a:buFont typeface="Wingdings" pitchFamily="2" charset="2"/>
              <a:buNone/>
            </a:pPr>
            <a:r>
              <a:rPr lang="en-US" altLang="en-US" sz="2600"/>
              <a:t>GLAUCOMA</a:t>
            </a:r>
          </a:p>
          <a:p>
            <a:pPr eaLnBrk="1" hangingPunct="1"/>
            <a:r>
              <a:rPr lang="en-US" altLang="en-US" sz="2600"/>
              <a:t>Group of diseases</a:t>
            </a:r>
          </a:p>
          <a:p>
            <a:pPr eaLnBrk="1" hangingPunct="1"/>
            <a:r>
              <a:rPr lang="en-US" altLang="en-US" sz="2600"/>
              <a:t>Affects optic nerve - pressure</a:t>
            </a:r>
          </a:p>
          <a:p>
            <a:pPr eaLnBrk="1" hangingPunct="1"/>
            <a:r>
              <a:rPr lang="en-US" altLang="en-US" sz="2600"/>
              <a:t>Loss of ganglion cells</a:t>
            </a:r>
          </a:p>
          <a:p>
            <a:pPr eaLnBrk="1" hangingPunct="1"/>
            <a:r>
              <a:rPr lang="en-US" altLang="en-US" sz="2600"/>
              <a:t>Gradual loss of sight and eventual blindness</a:t>
            </a:r>
          </a:p>
          <a:p>
            <a:pPr eaLnBrk="1" hangingPunct="1"/>
            <a:r>
              <a:rPr lang="en-US" altLang="en-US" sz="2600"/>
              <a:t>Check eyes regularly</a:t>
            </a:r>
          </a:p>
          <a:p>
            <a:pPr eaLnBrk="1" hangingPunct="1"/>
            <a:r>
              <a:rPr lang="en-US" altLang="en-US" sz="2600"/>
              <a:t>Can be treated</a:t>
            </a:r>
          </a:p>
          <a:p>
            <a:pPr eaLnBrk="1" hangingPunct="1"/>
            <a:endParaRPr lang="en-US" altLang="en-US" sz="2600"/>
          </a:p>
        </p:txBody>
      </p:sp>
      <p:pic>
        <p:nvPicPr>
          <p:cNvPr id="92166" name="Picture 6" descr="Glauco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505266"/>
            <a:ext cx="3914775"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8" descr="ts020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914400"/>
            <a:ext cx="36861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12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6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2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152400"/>
            <a:ext cx="8229600" cy="1139825"/>
          </a:xfrm>
        </p:spPr>
        <p:txBody>
          <a:bodyPr/>
          <a:lstStyle/>
          <a:p>
            <a:pPr eaLnBrk="1" hangingPunct="1"/>
            <a:r>
              <a:rPr lang="en-US" altLang="en-US" dirty="0"/>
              <a:t>Diseases of the Eye</a:t>
            </a:r>
          </a:p>
        </p:txBody>
      </p:sp>
      <p:sp>
        <p:nvSpPr>
          <p:cNvPr id="91139" name="Rectangle 3"/>
          <p:cNvSpPr>
            <a:spLocks noGrp="1" noChangeArrowheads="1"/>
          </p:cNvSpPr>
          <p:nvPr>
            <p:ph type="body" sz="half" idx="1"/>
          </p:nvPr>
        </p:nvSpPr>
        <p:spPr>
          <a:xfrm>
            <a:off x="457200" y="1219204"/>
            <a:ext cx="4038600" cy="4530725"/>
          </a:xfrm>
        </p:spPr>
        <p:txBody>
          <a:bodyPr/>
          <a:lstStyle/>
          <a:p>
            <a:pPr eaLnBrk="1" hangingPunct="1">
              <a:buFont typeface="Wingdings" pitchFamily="2" charset="2"/>
              <a:buNone/>
            </a:pPr>
            <a:r>
              <a:rPr lang="en-US" altLang="en-US" sz="2600"/>
              <a:t>CATARACTS</a:t>
            </a:r>
          </a:p>
          <a:p>
            <a:pPr eaLnBrk="1" hangingPunct="1"/>
            <a:r>
              <a:rPr lang="en-US" altLang="en-US" sz="2600"/>
              <a:t>Clouding forms in lens due to denaturing of lens protein</a:t>
            </a:r>
          </a:p>
          <a:p>
            <a:pPr eaLnBrk="1" hangingPunct="1"/>
            <a:r>
              <a:rPr lang="en-US" altLang="en-US" sz="2600"/>
              <a:t>Obstructs passage of light</a:t>
            </a:r>
          </a:p>
          <a:p>
            <a:pPr eaLnBrk="1" hangingPunct="1"/>
            <a:r>
              <a:rPr lang="en-US" altLang="en-US" sz="2600"/>
              <a:t>Caused by age, chronic exposure to UV, or due to trauma</a:t>
            </a:r>
          </a:p>
          <a:p>
            <a:pPr eaLnBrk="1" hangingPunct="1"/>
            <a:r>
              <a:rPr lang="en-US" altLang="en-US" sz="2600"/>
              <a:t>Removed by surgery</a:t>
            </a:r>
          </a:p>
          <a:p>
            <a:pPr eaLnBrk="1" hangingPunct="1"/>
            <a:endParaRPr lang="en-US" altLang="en-US" sz="2600"/>
          </a:p>
        </p:txBody>
      </p:sp>
      <p:pic>
        <p:nvPicPr>
          <p:cNvPr id="91143" name="Picture 7" descr="cataract_complete%20catar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914466"/>
            <a:ext cx="30861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9" descr="Catar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733800"/>
            <a:ext cx="28575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115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0"/>
            <a:ext cx="8229600" cy="1139825"/>
          </a:xfrm>
        </p:spPr>
        <p:txBody>
          <a:bodyPr/>
          <a:lstStyle/>
          <a:p>
            <a:pPr eaLnBrk="1" hangingPunct="1"/>
            <a:r>
              <a:rPr lang="en-US" altLang="en-US" dirty="0"/>
              <a:t>Vision Correction</a:t>
            </a:r>
          </a:p>
        </p:txBody>
      </p:sp>
      <p:sp>
        <p:nvSpPr>
          <p:cNvPr id="87043" name="Rectangle 3"/>
          <p:cNvSpPr>
            <a:spLocks noGrp="1" noChangeArrowheads="1"/>
          </p:cNvSpPr>
          <p:nvPr>
            <p:ph type="body" sz="half" idx="1"/>
          </p:nvPr>
        </p:nvSpPr>
        <p:spPr/>
        <p:txBody>
          <a:bodyPr/>
          <a:lstStyle/>
          <a:p>
            <a:pPr eaLnBrk="1" hangingPunct="1">
              <a:buFont typeface="Wingdings" pitchFamily="2" charset="2"/>
              <a:buNone/>
            </a:pPr>
            <a:r>
              <a:rPr lang="en-US" altLang="en-US" sz="2600"/>
              <a:t>CONTACT LENSES</a:t>
            </a:r>
          </a:p>
          <a:p>
            <a:pPr eaLnBrk="1" hangingPunct="1"/>
            <a:r>
              <a:rPr lang="en-US" altLang="en-US" sz="2600"/>
              <a:t>Artificial lens placed over cornea</a:t>
            </a:r>
          </a:p>
          <a:p>
            <a:pPr eaLnBrk="1" hangingPunct="1"/>
            <a:r>
              <a:rPr lang="en-US" altLang="en-US" sz="2600"/>
              <a:t>Same as glasses</a:t>
            </a:r>
          </a:p>
          <a:p>
            <a:pPr eaLnBrk="1" hangingPunct="1"/>
            <a:r>
              <a:rPr lang="en-US" altLang="en-US" sz="2600"/>
              <a:t>Corrects for both near and far-sightedness</a:t>
            </a:r>
          </a:p>
          <a:p>
            <a:pPr eaLnBrk="1" hangingPunct="1"/>
            <a:r>
              <a:rPr lang="en-US" altLang="en-US" sz="2600"/>
              <a:t>Also used for cosmetic purposes (eye colour, Hollywood) </a:t>
            </a:r>
          </a:p>
        </p:txBody>
      </p:sp>
      <p:pic>
        <p:nvPicPr>
          <p:cNvPr id="87046" name="Picture 6" descr="conta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6858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8" descr="coloured_contact_lense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3375" y="3581400"/>
            <a:ext cx="2130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178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70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7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a:t>Videos</a:t>
            </a:r>
          </a:p>
        </p:txBody>
      </p:sp>
      <p:sp>
        <p:nvSpPr>
          <p:cNvPr id="47107" name="Rectangle 3"/>
          <p:cNvSpPr>
            <a:spLocks noGrp="1" noChangeArrowheads="1"/>
          </p:cNvSpPr>
          <p:nvPr>
            <p:ph type="body" idx="1"/>
          </p:nvPr>
        </p:nvSpPr>
        <p:spPr/>
        <p:txBody>
          <a:bodyPr>
            <a:normAutofit fontScale="62500" lnSpcReduction="20000"/>
          </a:bodyPr>
          <a:lstStyle/>
          <a:p>
            <a:pPr eaLnBrk="1" hangingPunct="1">
              <a:buFont typeface="Wingdings" pitchFamily="2" charset="2"/>
              <a:buNone/>
            </a:pPr>
            <a:r>
              <a:rPr lang="en-US" altLang="en-US" sz="4000" dirty="0"/>
              <a:t> “How Eyes Work: An Introduction” (10:48)</a:t>
            </a:r>
          </a:p>
          <a:p>
            <a:pPr>
              <a:buNone/>
            </a:pPr>
            <a:r>
              <a:rPr lang="en-US" altLang="en-US" sz="4000" dirty="0">
                <a:hlinkClick r:id="rId2"/>
              </a:rPr>
              <a:t>http://www.youtube.com/watch?v=SCn83DHC1Ug</a:t>
            </a:r>
            <a:endParaRPr lang="en-US" altLang="en-US" sz="4000" dirty="0"/>
          </a:p>
          <a:p>
            <a:pPr>
              <a:buNone/>
            </a:pPr>
            <a:endParaRPr lang="en-US" altLang="en-US" sz="4000" dirty="0"/>
          </a:p>
          <a:p>
            <a:pPr eaLnBrk="1" hangingPunct="1">
              <a:buFont typeface="Wingdings" pitchFamily="2" charset="2"/>
              <a:buNone/>
            </a:pPr>
            <a:r>
              <a:rPr lang="en-US" altLang="en-US" sz="4000" dirty="0"/>
              <a:t>Bill Nye The Science Guy on the Eyeball (2:12)</a:t>
            </a:r>
          </a:p>
          <a:p>
            <a:pPr>
              <a:buNone/>
            </a:pPr>
            <a:r>
              <a:rPr lang="en-US" altLang="en-US" sz="4000" dirty="0">
                <a:hlinkClick r:id="rId3"/>
              </a:rPr>
              <a:t>http://www.youtube.com/watch?v=cFVbLnXWn6A</a:t>
            </a:r>
            <a:endParaRPr lang="en-US" altLang="en-US" sz="4000" dirty="0"/>
          </a:p>
          <a:p>
            <a:pPr>
              <a:buNone/>
            </a:pPr>
            <a:endParaRPr lang="en-US" altLang="en-US" dirty="0"/>
          </a:p>
          <a:p>
            <a:pPr>
              <a:buNone/>
            </a:pPr>
            <a:endParaRPr lang="en-US" altLang="en-US" dirty="0"/>
          </a:p>
          <a:p>
            <a:pPr>
              <a:buNone/>
            </a:pPr>
            <a:endParaRPr lang="en-US" altLang="en-US" dirty="0"/>
          </a:p>
          <a:p>
            <a:pPr eaLnBrk="1" hangingPunct="1">
              <a:buFont typeface="Wingdings" pitchFamily="2" charset="2"/>
              <a:buNone/>
            </a:pPr>
            <a:r>
              <a:rPr lang="en-US" altLang="en-US" dirty="0"/>
              <a:t>“How the Human Eye Works”</a:t>
            </a:r>
          </a:p>
          <a:p>
            <a:pPr>
              <a:buNone/>
            </a:pPr>
            <a:r>
              <a:rPr lang="en-US" altLang="en-US" dirty="0">
                <a:hlinkClick r:id="rId4"/>
              </a:rPr>
              <a:t>http://www.youtube.com/watch?v=fn6v3SkH0LI</a:t>
            </a:r>
            <a:endParaRPr lang="en-US" altLang="en-US" dirty="0"/>
          </a:p>
          <a:p>
            <a:pPr>
              <a:buNone/>
            </a:pPr>
            <a:endParaRPr lang="en-US" altLang="en-US" dirty="0"/>
          </a:p>
          <a:p>
            <a:pPr>
              <a:buNone/>
            </a:pPr>
            <a:r>
              <a:rPr lang="en-US" altLang="en-US" dirty="0"/>
              <a:t>The Human Eye and How it Works (22:59)</a:t>
            </a:r>
          </a:p>
          <a:p>
            <a:pPr>
              <a:buNone/>
            </a:pPr>
            <a:r>
              <a:rPr lang="en-US" altLang="en-US" dirty="0">
                <a:hlinkClick r:id="rId5"/>
              </a:rPr>
              <a:t>http://www.youtube.com/watch?v=28NysX8JHDo</a:t>
            </a:r>
            <a:endParaRPr lang="en-US" altLang="en-US" dirty="0"/>
          </a:p>
          <a:p>
            <a:pPr>
              <a:buNone/>
            </a:pPr>
            <a:endParaRPr lang="en-US" altLang="en-US" dirty="0"/>
          </a:p>
          <a:p>
            <a:pPr>
              <a:buNone/>
            </a:pPr>
            <a:endParaRPr lang="en-US" altLang="en-US" dirty="0"/>
          </a:p>
        </p:txBody>
      </p:sp>
    </p:spTree>
    <p:extLst>
      <p:ext uri="{BB962C8B-B14F-4D97-AF65-F5344CB8AC3E}">
        <p14:creationId xmlns:p14="http://schemas.microsoft.com/office/powerpoint/2010/main" val="2509338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161" y="2667000"/>
            <a:ext cx="9144001" cy="1676400"/>
          </a:xfrm>
        </p:spPr>
        <p:txBody>
          <a:bodyPr/>
          <a:lstStyle/>
          <a:p>
            <a:pPr>
              <a:defRPr/>
            </a:pPr>
            <a:r>
              <a:rPr lang="en-US" sz="4800" dirty="0">
                <a:solidFill>
                  <a:schemeClr val="tx1">
                    <a:lumMod val="95000"/>
                    <a:lumOff val="5000"/>
                  </a:schemeClr>
                </a:solidFill>
              </a:rPr>
              <a:t>Optical Illusions</a:t>
            </a:r>
          </a:p>
        </p:txBody>
      </p:sp>
      <p:pic>
        <p:nvPicPr>
          <p:cNvPr id="827394" name="Picture 2" descr="https://sp.yimg.com/ib/th?id=HN.608020683457691898&amp;pid=15.1&amp;P=0"/>
          <p:cNvPicPr>
            <a:picLocks noChangeAspect="1" noChangeArrowheads="1"/>
          </p:cNvPicPr>
          <p:nvPr/>
        </p:nvPicPr>
        <p:blipFill>
          <a:blip r:embed="rId3"/>
          <a:srcRect/>
          <a:stretch>
            <a:fillRect/>
          </a:stretch>
        </p:blipFill>
        <p:spPr bwMode="auto">
          <a:xfrm>
            <a:off x="381000" y="3124216"/>
            <a:ext cx="3429000" cy="3429001"/>
          </a:xfrm>
          <a:prstGeom prst="rect">
            <a:avLst/>
          </a:prstGeom>
          <a:noFill/>
        </p:spPr>
      </p:pic>
    </p:spTree>
    <p:extLst>
      <p:ext uri="{BB962C8B-B14F-4D97-AF65-F5344CB8AC3E}">
        <p14:creationId xmlns:p14="http://schemas.microsoft.com/office/powerpoint/2010/main" val="2957916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Content Placeholder 2"/>
          <p:cNvSpPr>
            <a:spLocks noGrp="1"/>
          </p:cNvSpPr>
          <p:nvPr>
            <p:ph idx="1"/>
          </p:nvPr>
        </p:nvSpPr>
        <p:spPr>
          <a:xfrm>
            <a:off x="397933" y="838266"/>
            <a:ext cx="9431867" cy="4525963"/>
          </a:xfrm>
        </p:spPr>
        <p:txBody>
          <a:bodyPr>
            <a:normAutofit/>
          </a:bodyPr>
          <a:lstStyle/>
          <a:p>
            <a:pPr marL="0" indent="0">
              <a:buFont typeface="Arial" pitchFamily="34" charset="0"/>
              <a:buNone/>
            </a:pPr>
            <a:r>
              <a:rPr lang="en-US" altLang="en-US" sz="8000" dirty="0">
                <a:solidFill>
                  <a:srgbClr val="002060"/>
                </a:solidFill>
                <a:latin typeface="Aharoni" pitchFamily="2" charset="-79"/>
                <a:cs typeface="Aharoni" pitchFamily="2" charset="-79"/>
              </a:rPr>
              <a:t>Can your eyes/brain be tricked?</a:t>
            </a:r>
          </a:p>
        </p:txBody>
      </p:sp>
    </p:spTree>
    <p:extLst>
      <p:ext uri="{BB962C8B-B14F-4D97-AF65-F5344CB8AC3E}">
        <p14:creationId xmlns:p14="http://schemas.microsoft.com/office/powerpoint/2010/main" val="156329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y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07216"/>
            <a:ext cx="4431374"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5"/>
          <p:cNvSpPr>
            <a:spLocks noChangeShapeType="1"/>
          </p:cNvSpPr>
          <p:nvPr/>
        </p:nvSpPr>
        <p:spPr bwMode="auto">
          <a:xfrm flipV="1">
            <a:off x="3200400" y="3607438"/>
            <a:ext cx="1600199" cy="964561"/>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pic>
        <p:nvPicPr>
          <p:cNvPr id="838658" name="Picture 2" descr="https://sp.yimg.com/ib/th?id=HN.60798881910567928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66800"/>
            <a:ext cx="2743201" cy="18288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6200" y="3124200"/>
            <a:ext cx="4343400" cy="4302716"/>
          </a:xfrm>
          <a:prstGeom prst="rect">
            <a:avLst/>
          </a:prstGeom>
        </p:spPr>
        <p:txBody>
          <a:bodyPr wrap="square">
            <a:spAutoFit/>
          </a:bodyPr>
          <a:lstStyle/>
          <a:p>
            <a:pPr lvl="0" fontAlgn="auto">
              <a:spcBef>
                <a:spcPct val="20000"/>
              </a:spcBef>
              <a:spcAft>
                <a:spcPts val="0"/>
              </a:spcAft>
              <a:buClr>
                <a:srgbClr val="0BD0D9"/>
              </a:buClr>
              <a:buSzPct val="95000"/>
            </a:pPr>
            <a:r>
              <a:rPr lang="en-US" altLang="en-US" sz="3600" b="1" dirty="0">
                <a:solidFill>
                  <a:srgbClr val="FF0000"/>
                </a:solidFill>
                <a:latin typeface="Constantia"/>
              </a:rPr>
              <a:t>CORNEA </a:t>
            </a:r>
          </a:p>
          <a:p>
            <a:pPr lvl="0" fontAlgn="auto">
              <a:spcBef>
                <a:spcPct val="20000"/>
              </a:spcBef>
              <a:spcAft>
                <a:spcPts val="0"/>
              </a:spcAft>
              <a:buClr>
                <a:srgbClr val="0BD0D9"/>
              </a:buClr>
              <a:buSzPct val="95000"/>
            </a:pPr>
            <a:r>
              <a:rPr lang="en-US" altLang="en-US" sz="3600" b="1" i="1" dirty="0">
                <a:solidFill>
                  <a:srgbClr val="FF0000"/>
                </a:solidFill>
                <a:latin typeface="Constantia"/>
              </a:rPr>
              <a:t>(clear lens in front of eye)</a:t>
            </a:r>
          </a:p>
          <a:p>
            <a:pPr marL="640080" lvl="1" indent="-246888" fontAlgn="auto">
              <a:spcBef>
                <a:spcPct val="20000"/>
              </a:spcBef>
              <a:spcAft>
                <a:spcPts val="0"/>
              </a:spcAft>
              <a:buClr>
                <a:srgbClr val="0F6FC6"/>
              </a:buClr>
              <a:buSzPct val="85000"/>
              <a:buFont typeface="Wingdings 2"/>
              <a:buChar char=""/>
            </a:pPr>
            <a:r>
              <a:rPr lang="en-US" altLang="en-US" sz="2400" dirty="0">
                <a:solidFill>
                  <a:prstClr val="black"/>
                </a:solidFill>
                <a:latin typeface="Constantia"/>
              </a:rPr>
              <a:t>transparent covering of the front of the eye</a:t>
            </a:r>
          </a:p>
          <a:p>
            <a:pPr marL="640080" lvl="1" indent="-246888" fontAlgn="auto">
              <a:spcBef>
                <a:spcPct val="20000"/>
              </a:spcBef>
              <a:spcAft>
                <a:spcPts val="0"/>
              </a:spcAft>
              <a:buClr>
                <a:srgbClr val="0F6FC6"/>
              </a:buClr>
              <a:buSzPct val="85000"/>
              <a:buFont typeface="Wingdings 2"/>
              <a:buChar char=""/>
            </a:pPr>
            <a:r>
              <a:rPr lang="en-US" altLang="en-US" sz="2400" dirty="0"/>
              <a:t>Allows for the passage of light into the eye and functions as a fixed lens.</a:t>
            </a:r>
          </a:p>
          <a:p>
            <a:pPr marL="640080" lvl="1" indent="-246888" fontAlgn="auto">
              <a:spcBef>
                <a:spcPct val="20000"/>
              </a:spcBef>
              <a:spcAft>
                <a:spcPts val="0"/>
              </a:spcAft>
              <a:buClr>
                <a:srgbClr val="0F6FC6"/>
              </a:buClr>
              <a:buSzPct val="85000"/>
              <a:buFont typeface="Wingdings 2"/>
              <a:buChar char=""/>
            </a:pPr>
            <a:endParaRPr lang="en-US" altLang="en-US" sz="2400" dirty="0">
              <a:solidFill>
                <a:prstClr val="black"/>
              </a:solidFill>
              <a:latin typeface="Constantia"/>
            </a:endParaRPr>
          </a:p>
        </p:txBody>
      </p:sp>
      <p:pic>
        <p:nvPicPr>
          <p:cNvPr id="14" name="Picture 2" descr="http://www.ohsu.edu/xd/health/services/casey-eye/clinical-services/specialty-services/cornea/images/EyeCloseUp.jpg">
            <a:hlinkClick r:id="rId4"/>
          </p:cNvPr>
          <p:cNvPicPr>
            <a:picLocks noChangeAspect="1" noChangeArrowheads="1"/>
          </p:cNvPicPr>
          <p:nvPr/>
        </p:nvPicPr>
        <p:blipFill>
          <a:blip r:embed="rId5" cstate="print"/>
          <a:srcRect/>
          <a:stretch>
            <a:fillRect/>
          </a:stretch>
        </p:blipFill>
        <p:spPr bwMode="auto">
          <a:xfrm>
            <a:off x="4267200" y="5105984"/>
            <a:ext cx="2402850" cy="1605029"/>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0" y="0"/>
            <a:ext cx="5051512"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effectLst>
                  <a:outerShdw blurRad="60007" dist="200025" dir="15000000" sy="30000" kx="-1800000" algn="bl" rotWithShape="0">
                    <a:prstClr val="black">
                      <a:alpha val="32000"/>
                    </a:prstClr>
                  </a:outerShdw>
                </a:effectLst>
              </a:rPr>
              <a:t>PARTS: Cornea</a:t>
            </a:r>
          </a:p>
        </p:txBody>
      </p:sp>
    </p:spTree>
    <p:extLst>
      <p:ext uri="{BB962C8B-B14F-4D97-AF65-F5344CB8AC3E}">
        <p14:creationId xmlns:p14="http://schemas.microsoft.com/office/powerpoint/2010/main" val="1977682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The Human Eye</a:t>
            </a:r>
          </a:p>
        </p:txBody>
      </p:sp>
      <p:sp>
        <p:nvSpPr>
          <p:cNvPr id="17411" name="Rectangle 3"/>
          <p:cNvSpPr>
            <a:spLocks noGrp="1" noChangeArrowheads="1"/>
          </p:cNvSpPr>
          <p:nvPr>
            <p:ph idx="1"/>
          </p:nvPr>
        </p:nvSpPr>
        <p:spPr>
          <a:xfrm>
            <a:off x="457200" y="2133600"/>
            <a:ext cx="8229600" cy="4389120"/>
          </a:xfrm>
        </p:spPr>
        <p:txBody>
          <a:bodyPr/>
          <a:lstStyle/>
          <a:p>
            <a:pPr eaLnBrk="1" hangingPunct="1"/>
            <a:r>
              <a:rPr lang="en-US" altLang="en-US" dirty="0"/>
              <a:t>Your eyes are about to get a workout.  Have you stretched your eye muscles yet?</a:t>
            </a:r>
          </a:p>
          <a:p>
            <a:pPr eaLnBrk="1" hangingPunct="1"/>
            <a:endParaRPr lang="en-US" altLang="en-US" dirty="0"/>
          </a:p>
          <a:p>
            <a:pPr marL="0" indent="0" eaLnBrk="1" hangingPunct="1">
              <a:buNone/>
            </a:pPr>
            <a:endParaRPr lang="en-US" altLang="en-US" dirty="0"/>
          </a:p>
          <a:p>
            <a:pPr eaLnBrk="1" hangingPunct="1"/>
            <a:r>
              <a:rPr lang="en-US" altLang="en-US" dirty="0"/>
              <a:t>No?  Then do that now!</a:t>
            </a:r>
          </a:p>
        </p:txBody>
      </p:sp>
    </p:spTree>
    <p:extLst>
      <p:ext uri="{BB962C8B-B14F-4D97-AF65-F5344CB8AC3E}">
        <p14:creationId xmlns:p14="http://schemas.microsoft.com/office/powerpoint/2010/main" val="3442718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038227"/>
            <a:ext cx="7874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p:nvPr>
        </p:nvSpPr>
        <p:spPr>
          <a:xfrm>
            <a:off x="457200" y="0"/>
            <a:ext cx="8305800" cy="1143000"/>
          </a:xfrm>
        </p:spPr>
        <p:txBody>
          <a:bodyPr/>
          <a:lstStyle/>
          <a:p>
            <a:pPr eaLnBrk="1" hangingPunct="1"/>
            <a:r>
              <a:rPr lang="en-US" altLang="en-US" dirty="0"/>
              <a:t>Are you seeing spots?</a:t>
            </a:r>
          </a:p>
        </p:txBody>
      </p:sp>
    </p:spTree>
    <p:extLst>
      <p:ext uri="{BB962C8B-B14F-4D97-AF65-F5344CB8AC3E}">
        <p14:creationId xmlns:p14="http://schemas.microsoft.com/office/powerpoint/2010/main" val="3513470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33" y="381000"/>
            <a:ext cx="55991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710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ye-exhaus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1430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xfrm>
            <a:off x="457200" y="277879"/>
            <a:ext cx="8229600" cy="788987"/>
          </a:xfrm>
        </p:spPr>
        <p:txBody>
          <a:bodyPr/>
          <a:lstStyle/>
          <a:p>
            <a:pPr eaLnBrk="1" hangingPunct="1"/>
            <a:r>
              <a:rPr lang="en-US" altLang="en-US" sz="3000"/>
              <a:t>Look at the cross for 10 seconds.  What do you see?</a:t>
            </a:r>
            <a:r>
              <a:rPr lang="en-US" altLang="en-US" sz="3800"/>
              <a:t>  </a:t>
            </a:r>
          </a:p>
        </p:txBody>
      </p:sp>
    </p:spTree>
    <p:extLst>
      <p:ext uri="{BB962C8B-B14F-4D97-AF65-F5344CB8AC3E}">
        <p14:creationId xmlns:p14="http://schemas.microsoft.com/office/powerpoint/2010/main" val="1387109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3886200" y="2667000"/>
            <a:ext cx="1447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07" name="Oval 3"/>
          <p:cNvSpPr>
            <a:spLocks noChangeArrowheads="1"/>
          </p:cNvSpPr>
          <p:nvPr/>
        </p:nvSpPr>
        <p:spPr bwMode="auto">
          <a:xfrm>
            <a:off x="3733800" y="2514600"/>
            <a:ext cx="1752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08" name="Oval 4"/>
          <p:cNvSpPr>
            <a:spLocks noChangeArrowheads="1"/>
          </p:cNvSpPr>
          <p:nvPr/>
        </p:nvSpPr>
        <p:spPr bwMode="auto">
          <a:xfrm>
            <a:off x="3581400" y="2362200"/>
            <a:ext cx="2057400" cy="2057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09" name="Oval 5"/>
          <p:cNvSpPr>
            <a:spLocks noChangeArrowheads="1"/>
          </p:cNvSpPr>
          <p:nvPr/>
        </p:nvSpPr>
        <p:spPr bwMode="auto">
          <a:xfrm>
            <a:off x="3429000" y="2209800"/>
            <a:ext cx="2362200" cy="236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10" name="Oval 6"/>
          <p:cNvSpPr>
            <a:spLocks noChangeArrowheads="1"/>
          </p:cNvSpPr>
          <p:nvPr/>
        </p:nvSpPr>
        <p:spPr bwMode="auto">
          <a:xfrm>
            <a:off x="3276600" y="2057400"/>
            <a:ext cx="2667000" cy="2667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11" name="Oval 7"/>
          <p:cNvSpPr>
            <a:spLocks noChangeArrowheads="1"/>
          </p:cNvSpPr>
          <p:nvPr/>
        </p:nvSpPr>
        <p:spPr bwMode="auto">
          <a:xfrm>
            <a:off x="3124200" y="1905000"/>
            <a:ext cx="2971800" cy="2971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12" name="Oval 8"/>
          <p:cNvSpPr>
            <a:spLocks noChangeArrowheads="1"/>
          </p:cNvSpPr>
          <p:nvPr/>
        </p:nvSpPr>
        <p:spPr bwMode="auto">
          <a:xfrm>
            <a:off x="2971800" y="1752600"/>
            <a:ext cx="3276600" cy="3276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13" name="Oval 9"/>
          <p:cNvSpPr>
            <a:spLocks noChangeArrowheads="1"/>
          </p:cNvSpPr>
          <p:nvPr/>
        </p:nvSpPr>
        <p:spPr bwMode="auto">
          <a:xfrm>
            <a:off x="2819400" y="1600200"/>
            <a:ext cx="3581400" cy="3581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14" name="Oval 10"/>
          <p:cNvSpPr>
            <a:spLocks noChangeArrowheads="1"/>
          </p:cNvSpPr>
          <p:nvPr/>
        </p:nvSpPr>
        <p:spPr bwMode="auto">
          <a:xfrm>
            <a:off x="2667000" y="1447800"/>
            <a:ext cx="3886200" cy="3886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15" name="Oval 11"/>
          <p:cNvSpPr>
            <a:spLocks noChangeArrowheads="1"/>
          </p:cNvSpPr>
          <p:nvPr/>
        </p:nvSpPr>
        <p:spPr bwMode="auto">
          <a:xfrm>
            <a:off x="2514600" y="1295400"/>
            <a:ext cx="4191000" cy="419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16" name="Oval 12"/>
          <p:cNvSpPr>
            <a:spLocks noChangeArrowheads="1"/>
          </p:cNvSpPr>
          <p:nvPr/>
        </p:nvSpPr>
        <p:spPr bwMode="auto">
          <a:xfrm>
            <a:off x="2362200" y="1143000"/>
            <a:ext cx="4495800" cy="4495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17" name="Oval 13"/>
          <p:cNvSpPr>
            <a:spLocks noChangeArrowheads="1"/>
          </p:cNvSpPr>
          <p:nvPr/>
        </p:nvSpPr>
        <p:spPr bwMode="auto">
          <a:xfrm>
            <a:off x="2209800" y="990600"/>
            <a:ext cx="4800600" cy="4800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18" name="Oval 14"/>
          <p:cNvSpPr>
            <a:spLocks noChangeArrowheads="1"/>
          </p:cNvSpPr>
          <p:nvPr/>
        </p:nvSpPr>
        <p:spPr bwMode="auto">
          <a:xfrm>
            <a:off x="2057400" y="838200"/>
            <a:ext cx="5105400" cy="5105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19" name="Oval 15"/>
          <p:cNvSpPr>
            <a:spLocks noChangeArrowheads="1"/>
          </p:cNvSpPr>
          <p:nvPr/>
        </p:nvSpPr>
        <p:spPr bwMode="auto">
          <a:xfrm>
            <a:off x="1905000" y="685800"/>
            <a:ext cx="5410200" cy="5410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20" name="AutoShape 16"/>
          <p:cNvSpPr>
            <a:spLocks noChangeArrowheads="1"/>
          </p:cNvSpPr>
          <p:nvPr/>
        </p:nvSpPr>
        <p:spPr bwMode="auto">
          <a:xfrm>
            <a:off x="1981200" y="762000"/>
            <a:ext cx="5257800" cy="5257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1521" name="Text Box 18"/>
          <p:cNvSpPr txBox="1">
            <a:spLocks noChangeArrowheads="1"/>
          </p:cNvSpPr>
          <p:nvPr/>
        </p:nvSpPr>
        <p:spPr bwMode="auto">
          <a:xfrm>
            <a:off x="304800" y="5181666"/>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rgbClr val="000000"/>
                </a:solidFill>
              </a:rPr>
              <a:t>Are these lines bent….?</a:t>
            </a:r>
          </a:p>
        </p:txBody>
      </p:sp>
    </p:spTree>
    <p:extLst>
      <p:ext uri="{BB962C8B-B14F-4D97-AF65-F5344CB8AC3E}">
        <p14:creationId xmlns:p14="http://schemas.microsoft.com/office/powerpoint/2010/main" val="2629947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1981200" y="762000"/>
            <a:ext cx="5257800" cy="5257800"/>
          </a:xfrm>
          <a:prstGeom prst="diamond">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2531" name="Text Box 4"/>
          <p:cNvSpPr txBox="1">
            <a:spLocks noChangeArrowheads="1"/>
          </p:cNvSpPr>
          <p:nvPr/>
        </p:nvSpPr>
        <p:spPr bwMode="auto">
          <a:xfrm>
            <a:off x="6324600" y="5257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rgbClr val="000000"/>
                </a:solidFill>
              </a:rPr>
              <a:t>…or straight?</a:t>
            </a:r>
          </a:p>
        </p:txBody>
      </p:sp>
    </p:spTree>
    <p:extLst>
      <p:ext uri="{BB962C8B-B14F-4D97-AF65-F5344CB8AC3E}">
        <p14:creationId xmlns:p14="http://schemas.microsoft.com/office/powerpoint/2010/main" val="1201862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trianci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676407"/>
            <a:ext cx="51816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5"/>
          <p:cNvSpPr>
            <a:spLocks noGrp="1" noChangeArrowheads="1"/>
          </p:cNvSpPr>
          <p:nvPr>
            <p:ph type="title"/>
          </p:nvPr>
        </p:nvSpPr>
        <p:spPr>
          <a:xfrm>
            <a:off x="381000" y="381000"/>
            <a:ext cx="8305800" cy="1143000"/>
          </a:xfrm>
        </p:spPr>
        <p:txBody>
          <a:bodyPr/>
          <a:lstStyle/>
          <a:p>
            <a:pPr eaLnBrk="1" hangingPunct="1"/>
            <a:r>
              <a:rPr lang="en-US" altLang="en-US" dirty="0"/>
              <a:t>What shapes do you see?</a:t>
            </a:r>
          </a:p>
        </p:txBody>
      </p:sp>
    </p:spTree>
    <p:extLst>
      <p:ext uri="{BB962C8B-B14F-4D97-AF65-F5344CB8AC3E}">
        <p14:creationId xmlns:p14="http://schemas.microsoft.com/office/powerpoint/2010/main" val="3860061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69925" y="15875"/>
            <a:ext cx="7772400" cy="1143000"/>
          </a:xfrm>
          <a:noFill/>
        </p:spPr>
        <p:txBody>
          <a:bodyPr lIns="92075" tIns="46038" rIns="92075" bIns="46038"/>
          <a:lstStyle/>
          <a:p>
            <a:pPr eaLnBrk="1" hangingPunct="1"/>
            <a:r>
              <a:rPr lang="en-US" altLang="en-US"/>
              <a:t>Subjective Contours</a:t>
            </a:r>
          </a:p>
        </p:txBody>
      </p:sp>
      <p:pic>
        <p:nvPicPr>
          <p:cNvPr id="38915"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0996" y="1082741"/>
            <a:ext cx="374808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ChangeArrowheads="1"/>
          </p:cNvSpPr>
          <p:nvPr/>
        </p:nvSpPr>
        <p:spPr bwMode="auto">
          <a:xfrm>
            <a:off x="582521" y="5467350"/>
            <a:ext cx="8233023" cy="1077860"/>
          </a:xfrm>
          <a:prstGeom prst="rect">
            <a:avLst/>
          </a:prstGeom>
          <a:noFill/>
          <a:ln w="9525">
            <a:noFill/>
            <a:miter lim="800000"/>
            <a:headEnd/>
            <a:tailEnd/>
          </a:ln>
          <a:effectLst/>
        </p:spPr>
        <p:txBody>
          <a:bodyPr wrap="none" lIns="92075" tIns="46038" rIns="92075" bIns="46038">
            <a:spAutoFit/>
          </a:bodyPr>
          <a:lstStyle/>
          <a:p>
            <a:pPr algn="ctr" eaLnBrk="0" hangingPunct="0">
              <a:defRPr/>
            </a:pPr>
            <a:r>
              <a:rPr lang="en-US" sz="3200">
                <a:solidFill>
                  <a:srgbClr val="CC0000"/>
                </a:solidFill>
                <a:effectLst>
                  <a:outerShdw blurRad="38100" dist="38100" dir="2700000" algn="tl">
                    <a:srgbClr val="C0C0C0"/>
                  </a:outerShdw>
                </a:effectLst>
                <a:latin typeface="Comic Sans MS" pitchFamily="66" charset="0"/>
              </a:rPr>
              <a:t>Perception of contours where there really</a:t>
            </a:r>
          </a:p>
          <a:p>
            <a:pPr algn="ctr" eaLnBrk="0" hangingPunct="0">
              <a:defRPr/>
            </a:pPr>
            <a:r>
              <a:rPr lang="en-US" sz="3200">
                <a:solidFill>
                  <a:srgbClr val="CC0000"/>
                </a:solidFill>
                <a:effectLst>
                  <a:outerShdw blurRad="38100" dist="38100" dir="2700000" algn="tl">
                    <a:srgbClr val="C0C0C0"/>
                  </a:outerShdw>
                </a:effectLst>
                <a:latin typeface="Comic Sans MS" pitchFamily="66" charset="0"/>
              </a:rPr>
              <a:t>are none.</a:t>
            </a:r>
          </a:p>
        </p:txBody>
      </p:sp>
      <p:sp>
        <p:nvSpPr>
          <p:cNvPr id="30726" name="Rectangle 6"/>
          <p:cNvSpPr>
            <a:spLocks noChangeArrowheads="1"/>
          </p:cNvSpPr>
          <p:nvPr/>
        </p:nvSpPr>
        <p:spPr bwMode="auto">
          <a:xfrm>
            <a:off x="6923139" y="1773304"/>
            <a:ext cx="1801775" cy="1939635"/>
          </a:xfrm>
          <a:prstGeom prst="rect">
            <a:avLst/>
          </a:prstGeom>
          <a:noFill/>
          <a:ln w="9525">
            <a:noFill/>
            <a:miter lim="800000"/>
            <a:headEnd/>
            <a:tailEnd/>
          </a:ln>
          <a:effectLst/>
        </p:spPr>
        <p:txBody>
          <a:bodyPr wrap="none" lIns="92075" tIns="46038" rIns="92075" bIns="46038">
            <a:spAutoFit/>
          </a:bodyPr>
          <a:lstStyle/>
          <a:p>
            <a:pPr algn="ctr" eaLnBrk="0" hangingPunct="0">
              <a:defRPr/>
            </a:pPr>
            <a:r>
              <a:rPr lang="en-US" sz="4000" dirty="0">
                <a:solidFill>
                  <a:srgbClr val="000080"/>
                </a:solidFill>
                <a:effectLst>
                  <a:outerShdw blurRad="38100" dist="38100" dir="2700000" algn="tl">
                    <a:srgbClr val="C0C0C0"/>
                  </a:outerShdw>
                </a:effectLst>
                <a:latin typeface="Comic Sans MS" pitchFamily="66" charset="0"/>
              </a:rPr>
              <a:t>Is it</a:t>
            </a:r>
          </a:p>
          <a:p>
            <a:pPr algn="ctr" eaLnBrk="0" hangingPunct="0">
              <a:defRPr/>
            </a:pPr>
            <a:r>
              <a:rPr lang="en-US" sz="4000" dirty="0">
                <a:solidFill>
                  <a:srgbClr val="000080"/>
                </a:solidFill>
                <a:effectLst>
                  <a:outerShdw blurRad="38100" dist="38100" dir="2700000" algn="tl">
                    <a:srgbClr val="C0C0C0"/>
                  </a:outerShdw>
                </a:effectLst>
                <a:latin typeface="Comic Sans MS" pitchFamily="66" charset="0"/>
              </a:rPr>
              <a:t>really</a:t>
            </a:r>
          </a:p>
          <a:p>
            <a:pPr algn="ctr" eaLnBrk="0" hangingPunct="0">
              <a:defRPr/>
            </a:pPr>
            <a:r>
              <a:rPr lang="en-US" sz="4000" dirty="0">
                <a:solidFill>
                  <a:srgbClr val="000080"/>
                </a:solidFill>
                <a:effectLst>
                  <a:outerShdw blurRad="38100" dist="38100" dir="2700000" algn="tl">
                    <a:srgbClr val="C0C0C0"/>
                  </a:outerShdw>
                </a:effectLst>
                <a:latin typeface="Comic Sans MS" pitchFamily="66" charset="0"/>
              </a:rPr>
              <a:t>there?</a:t>
            </a:r>
          </a:p>
        </p:txBody>
      </p:sp>
    </p:spTree>
    <p:extLst>
      <p:ext uri="{BB962C8B-B14F-4D97-AF65-F5344CB8AC3E}">
        <p14:creationId xmlns:p14="http://schemas.microsoft.com/office/powerpoint/2010/main" val="3247851762"/>
      </p:ext>
    </p:extLst>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34914" name="Picture 2" descr="https://s.yimg.com/vw/api/res/1.2/qmrUgpdJlj_HMAAgfqff9A--/YXBwaWQ9eWlzcmNoZHNrO2ZpPWZpdDtnZT0wMDY2MDA7Z3M9MDBBMzAwO2g9NTYzO3c9Njgw/http:/4.bp.blogspot.com/-0Cxv-4p8Vcc/TkilNWfkLEI/AAAAAAAAAU0/h9DyXYj29sc/s1600/optical-illusions01.jpg.cf.jpg"/>
          <p:cNvPicPr>
            <a:picLocks noChangeAspect="1" noChangeArrowheads="1"/>
          </p:cNvPicPr>
          <p:nvPr/>
        </p:nvPicPr>
        <p:blipFill>
          <a:blip r:embed="rId2"/>
          <a:srcRect/>
          <a:stretch>
            <a:fillRect/>
          </a:stretch>
        </p:blipFill>
        <p:spPr bwMode="auto">
          <a:xfrm>
            <a:off x="609600" y="152416"/>
            <a:ext cx="7772400" cy="6435725"/>
          </a:xfrm>
          <a:prstGeom prst="rect">
            <a:avLst/>
          </a:prstGeom>
          <a:noFill/>
        </p:spPr>
      </p:pic>
    </p:spTree>
    <p:extLst>
      <p:ext uri="{BB962C8B-B14F-4D97-AF65-F5344CB8AC3E}">
        <p14:creationId xmlns:p14="http://schemas.microsoft.com/office/powerpoint/2010/main" val="711304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35938" name="Picture 2" descr="https://s.yimg.com/vw/api/res/1.2/aTYkDG8qDeO4HdhZRl.JaA--/YXBwaWQ9eWlzcmNoZHNrO2ZpPWZpdDtnZT0wMDY2MDA7Z3M9MDBBMzAwO2g9ODI2O3c9ODAw/http:/www.myhappyhealthyliving.com/wp-content/uploads/2011/02/yet_another_optical_illusion_by_varuas-d30rx6p.gif.cf.jpg"/>
          <p:cNvPicPr>
            <a:picLocks noChangeAspect="1" noChangeArrowheads="1"/>
          </p:cNvPicPr>
          <p:nvPr/>
        </p:nvPicPr>
        <p:blipFill>
          <a:blip r:embed="rId2"/>
          <a:srcRect/>
          <a:stretch>
            <a:fillRect/>
          </a:stretch>
        </p:blipFill>
        <p:spPr bwMode="auto">
          <a:xfrm>
            <a:off x="1066800" y="11560"/>
            <a:ext cx="6629400" cy="6846440"/>
          </a:xfrm>
          <a:prstGeom prst="rect">
            <a:avLst/>
          </a:prstGeom>
          <a:noFill/>
        </p:spPr>
      </p:pic>
    </p:spTree>
    <p:extLst>
      <p:ext uri="{BB962C8B-B14F-4D97-AF65-F5344CB8AC3E}">
        <p14:creationId xmlns:p14="http://schemas.microsoft.com/office/powerpoint/2010/main" val="188265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y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295400"/>
            <a:ext cx="4431374"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12"/>
          <p:cNvSpPr txBox="1">
            <a:spLocks noChangeArrowheads="1"/>
          </p:cNvSpPr>
          <p:nvPr/>
        </p:nvSpPr>
        <p:spPr bwMode="auto">
          <a:xfrm>
            <a:off x="0" y="4267200"/>
            <a:ext cx="464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3600" b="1" dirty="0">
                <a:solidFill>
                  <a:srgbClr val="FF0000"/>
                </a:solidFill>
              </a:rPr>
              <a:t>allows for the passage of light into the eye and it also focuses the light</a:t>
            </a:r>
          </a:p>
        </p:txBody>
      </p:sp>
      <p:sp>
        <p:nvSpPr>
          <p:cNvPr id="10" name="Line 5"/>
          <p:cNvSpPr>
            <a:spLocks noChangeShapeType="1"/>
          </p:cNvSpPr>
          <p:nvPr/>
        </p:nvSpPr>
        <p:spPr bwMode="auto">
          <a:xfrm flipV="1">
            <a:off x="1752600" y="3095625"/>
            <a:ext cx="3047999" cy="1010290"/>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pic>
        <p:nvPicPr>
          <p:cNvPr id="838658" name="Picture 2" descr="https://sp.yimg.com/ib/th?id=HN.607988819105679283&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629415"/>
            <a:ext cx="2743201" cy="18288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ohsu.edu/xd/health/services/casey-eye/clinical-services/specialty-services/cornea/images/EyeCloseUp.jpg">
            <a:hlinkClick r:id="rId4"/>
          </p:cNvPr>
          <p:cNvPicPr>
            <a:picLocks noChangeAspect="1" noChangeArrowheads="1"/>
          </p:cNvPicPr>
          <p:nvPr/>
        </p:nvPicPr>
        <p:blipFill>
          <a:blip r:embed="rId5" cstate="print"/>
          <a:srcRect/>
          <a:stretch>
            <a:fillRect/>
          </a:stretch>
        </p:blipFill>
        <p:spPr bwMode="auto">
          <a:xfrm>
            <a:off x="6600524" y="5226252"/>
            <a:ext cx="2402850" cy="1605029"/>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0" y="-8930"/>
            <a:ext cx="7342075"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solidFill>
                  <a:srgbClr val="FFC000"/>
                </a:solidFill>
                <a:effectLst>
                  <a:outerShdw blurRad="60007" dist="200025" dir="15000000" sy="30000" kx="-1800000" algn="bl" rotWithShape="0">
                    <a:prstClr val="black">
                      <a:alpha val="32000"/>
                    </a:prstClr>
                  </a:outerShdw>
                </a:effectLst>
              </a:rPr>
              <a:t>FUNCTION of Cornea</a:t>
            </a:r>
            <a:endParaRPr lang="en-US" sz="5400" b="1" dirty="0">
              <a:ln w="10541" cmpd="sng">
                <a:solidFill>
                  <a:schemeClr val="accent2">
                    <a:lumMod val="60000"/>
                    <a:lumOff val="40000"/>
                  </a:schemeClr>
                </a:solidFill>
                <a:prstDash val="solid"/>
              </a:ln>
              <a:solidFill>
                <a:schemeClr val="accent2">
                  <a:lumMod val="50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1928911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36962" name="Picture 2" descr="https://s.yimg.com/vw/api/res/1.2/CCBZGVMDwPfz6acRfw9y6Q--/YXBwaWQ9eWlzcmNoZHNrO2ZpPWZpdDtnZT0wMDY2MDA7Z3M9MDBBMzAwO2g9NTYyO3c9NDUz/http:/tutorials-share.com/wp-content/uploads/2012/02/person-optical-illusions-018.jpg.cf.jpg"/>
          <p:cNvPicPr>
            <a:picLocks noChangeAspect="1" noChangeArrowheads="1"/>
          </p:cNvPicPr>
          <p:nvPr/>
        </p:nvPicPr>
        <p:blipFill>
          <a:blip r:embed="rId2"/>
          <a:srcRect/>
          <a:stretch>
            <a:fillRect/>
          </a:stretch>
        </p:blipFill>
        <p:spPr bwMode="auto">
          <a:xfrm>
            <a:off x="1905008" y="434974"/>
            <a:ext cx="5178425" cy="6423026"/>
          </a:xfrm>
          <a:prstGeom prst="rect">
            <a:avLst/>
          </a:prstGeom>
          <a:noFill/>
        </p:spPr>
      </p:pic>
    </p:spTree>
    <p:extLst>
      <p:ext uri="{BB962C8B-B14F-4D97-AF65-F5344CB8AC3E}">
        <p14:creationId xmlns:p14="http://schemas.microsoft.com/office/powerpoint/2010/main" val="2365179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37986" name="Picture 2" descr="https://sp.yimg.com/ib/th?id=HN.608047715980542726&amp;pid=15.1&amp;P=0"/>
          <p:cNvPicPr>
            <a:picLocks noChangeAspect="1" noChangeArrowheads="1"/>
          </p:cNvPicPr>
          <p:nvPr/>
        </p:nvPicPr>
        <p:blipFill>
          <a:blip r:embed="rId2"/>
          <a:srcRect/>
          <a:stretch>
            <a:fillRect/>
          </a:stretch>
        </p:blipFill>
        <p:spPr bwMode="auto">
          <a:xfrm>
            <a:off x="1295400" y="1"/>
            <a:ext cx="6011000" cy="6629400"/>
          </a:xfrm>
          <a:prstGeom prst="rect">
            <a:avLst/>
          </a:prstGeom>
          <a:noFill/>
        </p:spPr>
      </p:pic>
    </p:spTree>
    <p:extLst>
      <p:ext uri="{BB962C8B-B14F-4D97-AF65-F5344CB8AC3E}">
        <p14:creationId xmlns:p14="http://schemas.microsoft.com/office/powerpoint/2010/main" val="505963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39010" name="Picture 2" descr="https://s.yimg.com/vw/api/res/1.2/eC.yM5l2sP8rllpjAwEcTg--/YXBwaWQ9eWlzcmNoZHNrO2ZpPWZpdDtnZT0wMDY2MDA7Z3M9MDBBMzAwO2g9NTkyO3c9NTkw/http:/1.bp.blogspot.com/-pc5iofjf3YY/UH1E0XyfDVI/AAAAAAAABfY/pGYojuhlkxA/s1600/3d-optical-illusion-pictures.jpg.cf.jpg"/>
          <p:cNvPicPr>
            <a:picLocks noChangeAspect="1" noChangeArrowheads="1"/>
          </p:cNvPicPr>
          <p:nvPr/>
        </p:nvPicPr>
        <p:blipFill>
          <a:blip r:embed="rId2"/>
          <a:srcRect/>
          <a:stretch>
            <a:fillRect/>
          </a:stretch>
        </p:blipFill>
        <p:spPr bwMode="auto">
          <a:xfrm>
            <a:off x="1371600" y="92074"/>
            <a:ext cx="6743700" cy="6765926"/>
          </a:xfrm>
          <a:prstGeom prst="rect">
            <a:avLst/>
          </a:prstGeom>
          <a:noFill/>
        </p:spPr>
      </p:pic>
    </p:spTree>
    <p:extLst>
      <p:ext uri="{BB962C8B-B14F-4D97-AF65-F5344CB8AC3E}">
        <p14:creationId xmlns:p14="http://schemas.microsoft.com/office/powerpoint/2010/main" val="3526512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457200" y="6858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579" name="Line 3"/>
          <p:cNvSpPr>
            <a:spLocks noChangeShapeType="1"/>
          </p:cNvSpPr>
          <p:nvPr/>
        </p:nvSpPr>
        <p:spPr bwMode="auto">
          <a:xfrm>
            <a:off x="457200" y="11430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580" name="Line 4"/>
          <p:cNvSpPr>
            <a:spLocks noChangeShapeType="1"/>
          </p:cNvSpPr>
          <p:nvPr/>
        </p:nvSpPr>
        <p:spPr bwMode="auto">
          <a:xfrm>
            <a:off x="457200" y="16002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581" name="Line 5"/>
          <p:cNvSpPr>
            <a:spLocks noChangeShapeType="1"/>
          </p:cNvSpPr>
          <p:nvPr/>
        </p:nvSpPr>
        <p:spPr bwMode="auto">
          <a:xfrm>
            <a:off x="457200" y="20574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582" name="Rectangle 6"/>
          <p:cNvSpPr>
            <a:spLocks noChangeArrowheads="1"/>
          </p:cNvSpPr>
          <p:nvPr/>
        </p:nvSpPr>
        <p:spPr bwMode="auto">
          <a:xfrm>
            <a:off x="914400" y="685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83" name="Rectangle 7"/>
          <p:cNvSpPr>
            <a:spLocks noChangeArrowheads="1"/>
          </p:cNvSpPr>
          <p:nvPr/>
        </p:nvSpPr>
        <p:spPr bwMode="auto">
          <a:xfrm>
            <a:off x="1828800" y="685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84" name="Rectangle 8"/>
          <p:cNvSpPr>
            <a:spLocks noChangeArrowheads="1"/>
          </p:cNvSpPr>
          <p:nvPr/>
        </p:nvSpPr>
        <p:spPr bwMode="auto">
          <a:xfrm>
            <a:off x="2743200" y="685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85" name="Rectangle 9"/>
          <p:cNvSpPr>
            <a:spLocks noChangeArrowheads="1"/>
          </p:cNvSpPr>
          <p:nvPr/>
        </p:nvSpPr>
        <p:spPr bwMode="auto">
          <a:xfrm>
            <a:off x="3657600" y="685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86" name="Rectangle 10"/>
          <p:cNvSpPr>
            <a:spLocks noChangeArrowheads="1"/>
          </p:cNvSpPr>
          <p:nvPr/>
        </p:nvSpPr>
        <p:spPr bwMode="auto">
          <a:xfrm>
            <a:off x="1066800" y="1143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87" name="Rectangle 11"/>
          <p:cNvSpPr>
            <a:spLocks noChangeArrowheads="1"/>
          </p:cNvSpPr>
          <p:nvPr/>
        </p:nvSpPr>
        <p:spPr bwMode="auto">
          <a:xfrm>
            <a:off x="1981200" y="1143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88" name="Rectangle 12"/>
          <p:cNvSpPr>
            <a:spLocks noChangeArrowheads="1"/>
          </p:cNvSpPr>
          <p:nvPr/>
        </p:nvSpPr>
        <p:spPr bwMode="auto">
          <a:xfrm>
            <a:off x="2895600" y="1143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89" name="Rectangle 13"/>
          <p:cNvSpPr>
            <a:spLocks noChangeArrowheads="1"/>
          </p:cNvSpPr>
          <p:nvPr/>
        </p:nvSpPr>
        <p:spPr bwMode="auto">
          <a:xfrm>
            <a:off x="3810000" y="1143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90" name="Rectangle 14"/>
          <p:cNvSpPr>
            <a:spLocks noChangeArrowheads="1"/>
          </p:cNvSpPr>
          <p:nvPr/>
        </p:nvSpPr>
        <p:spPr bwMode="auto">
          <a:xfrm>
            <a:off x="1219200" y="1600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91" name="Rectangle 15"/>
          <p:cNvSpPr>
            <a:spLocks noChangeArrowheads="1"/>
          </p:cNvSpPr>
          <p:nvPr/>
        </p:nvSpPr>
        <p:spPr bwMode="auto">
          <a:xfrm>
            <a:off x="2133600" y="1600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92" name="Rectangle 16"/>
          <p:cNvSpPr>
            <a:spLocks noChangeArrowheads="1"/>
          </p:cNvSpPr>
          <p:nvPr/>
        </p:nvSpPr>
        <p:spPr bwMode="auto">
          <a:xfrm>
            <a:off x="3048000" y="1600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93" name="Rectangle 17"/>
          <p:cNvSpPr>
            <a:spLocks noChangeArrowheads="1"/>
          </p:cNvSpPr>
          <p:nvPr/>
        </p:nvSpPr>
        <p:spPr bwMode="auto">
          <a:xfrm>
            <a:off x="3962400" y="1600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94" name="Rectangle 18"/>
          <p:cNvSpPr>
            <a:spLocks noChangeArrowheads="1"/>
          </p:cNvSpPr>
          <p:nvPr/>
        </p:nvSpPr>
        <p:spPr bwMode="auto">
          <a:xfrm>
            <a:off x="1066800" y="2057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95" name="Rectangle 19"/>
          <p:cNvSpPr>
            <a:spLocks noChangeArrowheads="1"/>
          </p:cNvSpPr>
          <p:nvPr/>
        </p:nvSpPr>
        <p:spPr bwMode="auto">
          <a:xfrm>
            <a:off x="1981200" y="2057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96" name="Rectangle 20"/>
          <p:cNvSpPr>
            <a:spLocks noChangeArrowheads="1"/>
          </p:cNvSpPr>
          <p:nvPr/>
        </p:nvSpPr>
        <p:spPr bwMode="auto">
          <a:xfrm>
            <a:off x="2895600" y="2057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97" name="Rectangle 21"/>
          <p:cNvSpPr>
            <a:spLocks noChangeArrowheads="1"/>
          </p:cNvSpPr>
          <p:nvPr/>
        </p:nvSpPr>
        <p:spPr bwMode="auto">
          <a:xfrm>
            <a:off x="3810000" y="2057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98" name="Rectangle 22"/>
          <p:cNvSpPr>
            <a:spLocks noChangeArrowheads="1"/>
          </p:cNvSpPr>
          <p:nvPr/>
        </p:nvSpPr>
        <p:spPr bwMode="auto">
          <a:xfrm>
            <a:off x="4572000" y="685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599" name="Rectangle 23"/>
          <p:cNvSpPr>
            <a:spLocks noChangeArrowheads="1"/>
          </p:cNvSpPr>
          <p:nvPr/>
        </p:nvSpPr>
        <p:spPr bwMode="auto">
          <a:xfrm>
            <a:off x="5486400" y="685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00" name="Rectangle 24"/>
          <p:cNvSpPr>
            <a:spLocks noChangeArrowheads="1"/>
          </p:cNvSpPr>
          <p:nvPr/>
        </p:nvSpPr>
        <p:spPr bwMode="auto">
          <a:xfrm>
            <a:off x="6400800" y="685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01" name="Rectangle 25"/>
          <p:cNvSpPr>
            <a:spLocks noChangeArrowheads="1"/>
          </p:cNvSpPr>
          <p:nvPr/>
        </p:nvSpPr>
        <p:spPr bwMode="auto">
          <a:xfrm>
            <a:off x="7315200" y="685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02" name="Rectangle 26"/>
          <p:cNvSpPr>
            <a:spLocks noChangeArrowheads="1"/>
          </p:cNvSpPr>
          <p:nvPr/>
        </p:nvSpPr>
        <p:spPr bwMode="auto">
          <a:xfrm>
            <a:off x="4724400" y="1143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03" name="Rectangle 27"/>
          <p:cNvSpPr>
            <a:spLocks noChangeArrowheads="1"/>
          </p:cNvSpPr>
          <p:nvPr/>
        </p:nvSpPr>
        <p:spPr bwMode="auto">
          <a:xfrm>
            <a:off x="5638800" y="1143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04" name="Rectangle 28"/>
          <p:cNvSpPr>
            <a:spLocks noChangeArrowheads="1"/>
          </p:cNvSpPr>
          <p:nvPr/>
        </p:nvSpPr>
        <p:spPr bwMode="auto">
          <a:xfrm>
            <a:off x="6553200" y="1143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05" name="Rectangle 29"/>
          <p:cNvSpPr>
            <a:spLocks noChangeArrowheads="1"/>
          </p:cNvSpPr>
          <p:nvPr/>
        </p:nvSpPr>
        <p:spPr bwMode="auto">
          <a:xfrm>
            <a:off x="7467600" y="1143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06" name="Rectangle 30"/>
          <p:cNvSpPr>
            <a:spLocks noChangeArrowheads="1"/>
          </p:cNvSpPr>
          <p:nvPr/>
        </p:nvSpPr>
        <p:spPr bwMode="auto">
          <a:xfrm>
            <a:off x="4876800" y="1600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07" name="Rectangle 31"/>
          <p:cNvSpPr>
            <a:spLocks noChangeArrowheads="1"/>
          </p:cNvSpPr>
          <p:nvPr/>
        </p:nvSpPr>
        <p:spPr bwMode="auto">
          <a:xfrm>
            <a:off x="5791200" y="1600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08" name="Rectangle 32"/>
          <p:cNvSpPr>
            <a:spLocks noChangeArrowheads="1"/>
          </p:cNvSpPr>
          <p:nvPr/>
        </p:nvSpPr>
        <p:spPr bwMode="auto">
          <a:xfrm>
            <a:off x="6705600" y="1600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09" name="Rectangle 33"/>
          <p:cNvSpPr>
            <a:spLocks noChangeArrowheads="1"/>
          </p:cNvSpPr>
          <p:nvPr/>
        </p:nvSpPr>
        <p:spPr bwMode="auto">
          <a:xfrm>
            <a:off x="7620000" y="1600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10" name="Rectangle 34"/>
          <p:cNvSpPr>
            <a:spLocks noChangeArrowheads="1"/>
          </p:cNvSpPr>
          <p:nvPr/>
        </p:nvSpPr>
        <p:spPr bwMode="auto">
          <a:xfrm>
            <a:off x="4724400" y="2057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11" name="Rectangle 35"/>
          <p:cNvSpPr>
            <a:spLocks noChangeArrowheads="1"/>
          </p:cNvSpPr>
          <p:nvPr/>
        </p:nvSpPr>
        <p:spPr bwMode="auto">
          <a:xfrm>
            <a:off x="5638800" y="2057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12" name="Rectangle 36"/>
          <p:cNvSpPr>
            <a:spLocks noChangeArrowheads="1"/>
          </p:cNvSpPr>
          <p:nvPr/>
        </p:nvSpPr>
        <p:spPr bwMode="auto">
          <a:xfrm>
            <a:off x="6553200" y="2057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13" name="Rectangle 37"/>
          <p:cNvSpPr>
            <a:spLocks noChangeArrowheads="1"/>
          </p:cNvSpPr>
          <p:nvPr/>
        </p:nvSpPr>
        <p:spPr bwMode="auto">
          <a:xfrm>
            <a:off x="7467600" y="2057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14" name="Line 38"/>
          <p:cNvSpPr>
            <a:spLocks noChangeShapeType="1"/>
          </p:cNvSpPr>
          <p:nvPr/>
        </p:nvSpPr>
        <p:spPr bwMode="auto">
          <a:xfrm>
            <a:off x="457200" y="25146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615" name="Line 39"/>
          <p:cNvSpPr>
            <a:spLocks noChangeShapeType="1"/>
          </p:cNvSpPr>
          <p:nvPr/>
        </p:nvSpPr>
        <p:spPr bwMode="auto">
          <a:xfrm>
            <a:off x="457200" y="29718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616" name="Line 40"/>
          <p:cNvSpPr>
            <a:spLocks noChangeShapeType="1"/>
          </p:cNvSpPr>
          <p:nvPr/>
        </p:nvSpPr>
        <p:spPr bwMode="auto">
          <a:xfrm>
            <a:off x="457200" y="34290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617" name="Line 41"/>
          <p:cNvSpPr>
            <a:spLocks noChangeShapeType="1"/>
          </p:cNvSpPr>
          <p:nvPr/>
        </p:nvSpPr>
        <p:spPr bwMode="auto">
          <a:xfrm>
            <a:off x="457200" y="38862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618" name="Rectangle 42"/>
          <p:cNvSpPr>
            <a:spLocks noChangeArrowheads="1"/>
          </p:cNvSpPr>
          <p:nvPr/>
        </p:nvSpPr>
        <p:spPr bwMode="auto">
          <a:xfrm>
            <a:off x="914400" y="2514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19" name="Rectangle 43"/>
          <p:cNvSpPr>
            <a:spLocks noChangeArrowheads="1"/>
          </p:cNvSpPr>
          <p:nvPr/>
        </p:nvSpPr>
        <p:spPr bwMode="auto">
          <a:xfrm>
            <a:off x="1828800" y="2514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20" name="Rectangle 44"/>
          <p:cNvSpPr>
            <a:spLocks noChangeArrowheads="1"/>
          </p:cNvSpPr>
          <p:nvPr/>
        </p:nvSpPr>
        <p:spPr bwMode="auto">
          <a:xfrm>
            <a:off x="2743200" y="2514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21" name="Rectangle 45"/>
          <p:cNvSpPr>
            <a:spLocks noChangeArrowheads="1"/>
          </p:cNvSpPr>
          <p:nvPr/>
        </p:nvSpPr>
        <p:spPr bwMode="auto">
          <a:xfrm>
            <a:off x="3657600" y="2514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22" name="Rectangle 46"/>
          <p:cNvSpPr>
            <a:spLocks noChangeArrowheads="1"/>
          </p:cNvSpPr>
          <p:nvPr/>
        </p:nvSpPr>
        <p:spPr bwMode="auto">
          <a:xfrm>
            <a:off x="1066800" y="2971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23" name="Rectangle 47"/>
          <p:cNvSpPr>
            <a:spLocks noChangeArrowheads="1"/>
          </p:cNvSpPr>
          <p:nvPr/>
        </p:nvSpPr>
        <p:spPr bwMode="auto">
          <a:xfrm>
            <a:off x="1981200" y="2971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24" name="Rectangle 48"/>
          <p:cNvSpPr>
            <a:spLocks noChangeArrowheads="1"/>
          </p:cNvSpPr>
          <p:nvPr/>
        </p:nvSpPr>
        <p:spPr bwMode="auto">
          <a:xfrm>
            <a:off x="2895600" y="2971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25" name="Rectangle 49"/>
          <p:cNvSpPr>
            <a:spLocks noChangeArrowheads="1"/>
          </p:cNvSpPr>
          <p:nvPr/>
        </p:nvSpPr>
        <p:spPr bwMode="auto">
          <a:xfrm>
            <a:off x="3810000" y="2971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26" name="Rectangle 50"/>
          <p:cNvSpPr>
            <a:spLocks noChangeArrowheads="1"/>
          </p:cNvSpPr>
          <p:nvPr/>
        </p:nvSpPr>
        <p:spPr bwMode="auto">
          <a:xfrm>
            <a:off x="1219200" y="3429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27" name="Rectangle 51"/>
          <p:cNvSpPr>
            <a:spLocks noChangeArrowheads="1"/>
          </p:cNvSpPr>
          <p:nvPr/>
        </p:nvSpPr>
        <p:spPr bwMode="auto">
          <a:xfrm>
            <a:off x="2133600" y="3429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28" name="Rectangle 52"/>
          <p:cNvSpPr>
            <a:spLocks noChangeArrowheads="1"/>
          </p:cNvSpPr>
          <p:nvPr/>
        </p:nvSpPr>
        <p:spPr bwMode="auto">
          <a:xfrm>
            <a:off x="3048000" y="3429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29" name="Rectangle 53"/>
          <p:cNvSpPr>
            <a:spLocks noChangeArrowheads="1"/>
          </p:cNvSpPr>
          <p:nvPr/>
        </p:nvSpPr>
        <p:spPr bwMode="auto">
          <a:xfrm>
            <a:off x="3962400" y="3429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30" name="Rectangle 54"/>
          <p:cNvSpPr>
            <a:spLocks noChangeArrowheads="1"/>
          </p:cNvSpPr>
          <p:nvPr/>
        </p:nvSpPr>
        <p:spPr bwMode="auto">
          <a:xfrm>
            <a:off x="1066800" y="3886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31" name="Rectangle 55"/>
          <p:cNvSpPr>
            <a:spLocks noChangeArrowheads="1"/>
          </p:cNvSpPr>
          <p:nvPr/>
        </p:nvSpPr>
        <p:spPr bwMode="auto">
          <a:xfrm>
            <a:off x="1981200" y="3886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32" name="Rectangle 56"/>
          <p:cNvSpPr>
            <a:spLocks noChangeArrowheads="1"/>
          </p:cNvSpPr>
          <p:nvPr/>
        </p:nvSpPr>
        <p:spPr bwMode="auto">
          <a:xfrm>
            <a:off x="2895600" y="3886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33" name="Rectangle 57"/>
          <p:cNvSpPr>
            <a:spLocks noChangeArrowheads="1"/>
          </p:cNvSpPr>
          <p:nvPr/>
        </p:nvSpPr>
        <p:spPr bwMode="auto">
          <a:xfrm>
            <a:off x="3810000" y="3886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34" name="Rectangle 58"/>
          <p:cNvSpPr>
            <a:spLocks noChangeArrowheads="1"/>
          </p:cNvSpPr>
          <p:nvPr/>
        </p:nvSpPr>
        <p:spPr bwMode="auto">
          <a:xfrm>
            <a:off x="4572000" y="2514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35" name="Rectangle 59"/>
          <p:cNvSpPr>
            <a:spLocks noChangeArrowheads="1"/>
          </p:cNvSpPr>
          <p:nvPr/>
        </p:nvSpPr>
        <p:spPr bwMode="auto">
          <a:xfrm>
            <a:off x="5486400" y="2514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36" name="Rectangle 60"/>
          <p:cNvSpPr>
            <a:spLocks noChangeArrowheads="1"/>
          </p:cNvSpPr>
          <p:nvPr/>
        </p:nvSpPr>
        <p:spPr bwMode="auto">
          <a:xfrm>
            <a:off x="6400800" y="2514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37" name="Rectangle 61"/>
          <p:cNvSpPr>
            <a:spLocks noChangeArrowheads="1"/>
          </p:cNvSpPr>
          <p:nvPr/>
        </p:nvSpPr>
        <p:spPr bwMode="auto">
          <a:xfrm>
            <a:off x="7315200" y="2514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38" name="Rectangle 62"/>
          <p:cNvSpPr>
            <a:spLocks noChangeArrowheads="1"/>
          </p:cNvSpPr>
          <p:nvPr/>
        </p:nvSpPr>
        <p:spPr bwMode="auto">
          <a:xfrm>
            <a:off x="4724400" y="2971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39" name="Rectangle 63"/>
          <p:cNvSpPr>
            <a:spLocks noChangeArrowheads="1"/>
          </p:cNvSpPr>
          <p:nvPr/>
        </p:nvSpPr>
        <p:spPr bwMode="auto">
          <a:xfrm>
            <a:off x="5638800" y="2971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40" name="Rectangle 64"/>
          <p:cNvSpPr>
            <a:spLocks noChangeArrowheads="1"/>
          </p:cNvSpPr>
          <p:nvPr/>
        </p:nvSpPr>
        <p:spPr bwMode="auto">
          <a:xfrm>
            <a:off x="6553200" y="2971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41" name="Rectangle 65"/>
          <p:cNvSpPr>
            <a:spLocks noChangeArrowheads="1"/>
          </p:cNvSpPr>
          <p:nvPr/>
        </p:nvSpPr>
        <p:spPr bwMode="auto">
          <a:xfrm>
            <a:off x="7467600" y="2971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42" name="Rectangle 66"/>
          <p:cNvSpPr>
            <a:spLocks noChangeArrowheads="1"/>
          </p:cNvSpPr>
          <p:nvPr/>
        </p:nvSpPr>
        <p:spPr bwMode="auto">
          <a:xfrm>
            <a:off x="4876800" y="3429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43" name="Rectangle 67"/>
          <p:cNvSpPr>
            <a:spLocks noChangeArrowheads="1"/>
          </p:cNvSpPr>
          <p:nvPr/>
        </p:nvSpPr>
        <p:spPr bwMode="auto">
          <a:xfrm>
            <a:off x="5791200" y="3429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44" name="Rectangle 68"/>
          <p:cNvSpPr>
            <a:spLocks noChangeArrowheads="1"/>
          </p:cNvSpPr>
          <p:nvPr/>
        </p:nvSpPr>
        <p:spPr bwMode="auto">
          <a:xfrm>
            <a:off x="6705600" y="3429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45" name="Rectangle 69"/>
          <p:cNvSpPr>
            <a:spLocks noChangeArrowheads="1"/>
          </p:cNvSpPr>
          <p:nvPr/>
        </p:nvSpPr>
        <p:spPr bwMode="auto">
          <a:xfrm>
            <a:off x="7620000" y="3429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46" name="Rectangle 70"/>
          <p:cNvSpPr>
            <a:spLocks noChangeArrowheads="1"/>
          </p:cNvSpPr>
          <p:nvPr/>
        </p:nvSpPr>
        <p:spPr bwMode="auto">
          <a:xfrm>
            <a:off x="4724400" y="3886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47" name="Rectangle 71"/>
          <p:cNvSpPr>
            <a:spLocks noChangeArrowheads="1"/>
          </p:cNvSpPr>
          <p:nvPr/>
        </p:nvSpPr>
        <p:spPr bwMode="auto">
          <a:xfrm>
            <a:off x="5638800" y="3886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48" name="Rectangle 72"/>
          <p:cNvSpPr>
            <a:spLocks noChangeArrowheads="1"/>
          </p:cNvSpPr>
          <p:nvPr/>
        </p:nvSpPr>
        <p:spPr bwMode="auto">
          <a:xfrm>
            <a:off x="6553200" y="3886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49" name="Rectangle 73"/>
          <p:cNvSpPr>
            <a:spLocks noChangeArrowheads="1"/>
          </p:cNvSpPr>
          <p:nvPr/>
        </p:nvSpPr>
        <p:spPr bwMode="auto">
          <a:xfrm>
            <a:off x="7467600" y="38862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50" name="Line 74"/>
          <p:cNvSpPr>
            <a:spLocks noChangeShapeType="1"/>
          </p:cNvSpPr>
          <p:nvPr/>
        </p:nvSpPr>
        <p:spPr bwMode="auto">
          <a:xfrm>
            <a:off x="457200" y="43434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651" name="Line 75"/>
          <p:cNvSpPr>
            <a:spLocks noChangeShapeType="1"/>
          </p:cNvSpPr>
          <p:nvPr/>
        </p:nvSpPr>
        <p:spPr bwMode="auto">
          <a:xfrm>
            <a:off x="457200" y="48006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652" name="Line 76"/>
          <p:cNvSpPr>
            <a:spLocks noChangeShapeType="1"/>
          </p:cNvSpPr>
          <p:nvPr/>
        </p:nvSpPr>
        <p:spPr bwMode="auto">
          <a:xfrm>
            <a:off x="457200" y="52578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653" name="Line 77"/>
          <p:cNvSpPr>
            <a:spLocks noChangeShapeType="1"/>
          </p:cNvSpPr>
          <p:nvPr/>
        </p:nvSpPr>
        <p:spPr bwMode="auto">
          <a:xfrm>
            <a:off x="457200" y="57150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24654" name="Rectangle 78"/>
          <p:cNvSpPr>
            <a:spLocks noChangeArrowheads="1"/>
          </p:cNvSpPr>
          <p:nvPr/>
        </p:nvSpPr>
        <p:spPr bwMode="auto">
          <a:xfrm>
            <a:off x="914400" y="4343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55" name="Rectangle 79"/>
          <p:cNvSpPr>
            <a:spLocks noChangeArrowheads="1"/>
          </p:cNvSpPr>
          <p:nvPr/>
        </p:nvSpPr>
        <p:spPr bwMode="auto">
          <a:xfrm>
            <a:off x="1828800" y="4343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56" name="Rectangle 80"/>
          <p:cNvSpPr>
            <a:spLocks noChangeArrowheads="1"/>
          </p:cNvSpPr>
          <p:nvPr/>
        </p:nvSpPr>
        <p:spPr bwMode="auto">
          <a:xfrm>
            <a:off x="2743200" y="4343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57" name="Rectangle 81"/>
          <p:cNvSpPr>
            <a:spLocks noChangeArrowheads="1"/>
          </p:cNvSpPr>
          <p:nvPr/>
        </p:nvSpPr>
        <p:spPr bwMode="auto">
          <a:xfrm>
            <a:off x="3657600" y="4343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58" name="Rectangle 82"/>
          <p:cNvSpPr>
            <a:spLocks noChangeArrowheads="1"/>
          </p:cNvSpPr>
          <p:nvPr/>
        </p:nvSpPr>
        <p:spPr bwMode="auto">
          <a:xfrm>
            <a:off x="1066800" y="4800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59" name="Rectangle 83"/>
          <p:cNvSpPr>
            <a:spLocks noChangeArrowheads="1"/>
          </p:cNvSpPr>
          <p:nvPr/>
        </p:nvSpPr>
        <p:spPr bwMode="auto">
          <a:xfrm>
            <a:off x="1981200" y="4800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60" name="Rectangle 84"/>
          <p:cNvSpPr>
            <a:spLocks noChangeArrowheads="1"/>
          </p:cNvSpPr>
          <p:nvPr/>
        </p:nvSpPr>
        <p:spPr bwMode="auto">
          <a:xfrm>
            <a:off x="2895600" y="4800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61" name="Rectangle 85"/>
          <p:cNvSpPr>
            <a:spLocks noChangeArrowheads="1"/>
          </p:cNvSpPr>
          <p:nvPr/>
        </p:nvSpPr>
        <p:spPr bwMode="auto">
          <a:xfrm>
            <a:off x="3810000" y="4800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62" name="Rectangle 86"/>
          <p:cNvSpPr>
            <a:spLocks noChangeArrowheads="1"/>
          </p:cNvSpPr>
          <p:nvPr/>
        </p:nvSpPr>
        <p:spPr bwMode="auto">
          <a:xfrm>
            <a:off x="1219200" y="5257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63" name="Rectangle 87"/>
          <p:cNvSpPr>
            <a:spLocks noChangeArrowheads="1"/>
          </p:cNvSpPr>
          <p:nvPr/>
        </p:nvSpPr>
        <p:spPr bwMode="auto">
          <a:xfrm>
            <a:off x="2133600" y="5257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64" name="Rectangle 88"/>
          <p:cNvSpPr>
            <a:spLocks noChangeArrowheads="1"/>
          </p:cNvSpPr>
          <p:nvPr/>
        </p:nvSpPr>
        <p:spPr bwMode="auto">
          <a:xfrm>
            <a:off x="3048000" y="5257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65" name="Rectangle 89"/>
          <p:cNvSpPr>
            <a:spLocks noChangeArrowheads="1"/>
          </p:cNvSpPr>
          <p:nvPr/>
        </p:nvSpPr>
        <p:spPr bwMode="auto">
          <a:xfrm>
            <a:off x="3962400" y="5257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66" name="Rectangle 90"/>
          <p:cNvSpPr>
            <a:spLocks noChangeArrowheads="1"/>
          </p:cNvSpPr>
          <p:nvPr/>
        </p:nvSpPr>
        <p:spPr bwMode="auto">
          <a:xfrm>
            <a:off x="1066800" y="5715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67" name="Rectangle 91"/>
          <p:cNvSpPr>
            <a:spLocks noChangeArrowheads="1"/>
          </p:cNvSpPr>
          <p:nvPr/>
        </p:nvSpPr>
        <p:spPr bwMode="auto">
          <a:xfrm>
            <a:off x="1981200" y="5715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68" name="Rectangle 92"/>
          <p:cNvSpPr>
            <a:spLocks noChangeArrowheads="1"/>
          </p:cNvSpPr>
          <p:nvPr/>
        </p:nvSpPr>
        <p:spPr bwMode="auto">
          <a:xfrm>
            <a:off x="2895600" y="5715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69" name="Rectangle 93"/>
          <p:cNvSpPr>
            <a:spLocks noChangeArrowheads="1"/>
          </p:cNvSpPr>
          <p:nvPr/>
        </p:nvSpPr>
        <p:spPr bwMode="auto">
          <a:xfrm>
            <a:off x="3810000" y="5715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70" name="Rectangle 94"/>
          <p:cNvSpPr>
            <a:spLocks noChangeArrowheads="1"/>
          </p:cNvSpPr>
          <p:nvPr/>
        </p:nvSpPr>
        <p:spPr bwMode="auto">
          <a:xfrm>
            <a:off x="4572000" y="4343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71" name="Rectangle 95"/>
          <p:cNvSpPr>
            <a:spLocks noChangeArrowheads="1"/>
          </p:cNvSpPr>
          <p:nvPr/>
        </p:nvSpPr>
        <p:spPr bwMode="auto">
          <a:xfrm>
            <a:off x="5486400" y="4343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72" name="Rectangle 96"/>
          <p:cNvSpPr>
            <a:spLocks noChangeArrowheads="1"/>
          </p:cNvSpPr>
          <p:nvPr/>
        </p:nvSpPr>
        <p:spPr bwMode="auto">
          <a:xfrm>
            <a:off x="6400800" y="4343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73" name="Rectangle 97"/>
          <p:cNvSpPr>
            <a:spLocks noChangeArrowheads="1"/>
          </p:cNvSpPr>
          <p:nvPr/>
        </p:nvSpPr>
        <p:spPr bwMode="auto">
          <a:xfrm>
            <a:off x="7315200" y="43434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74" name="Rectangle 98"/>
          <p:cNvSpPr>
            <a:spLocks noChangeArrowheads="1"/>
          </p:cNvSpPr>
          <p:nvPr/>
        </p:nvSpPr>
        <p:spPr bwMode="auto">
          <a:xfrm>
            <a:off x="4724400" y="4800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75" name="Rectangle 99"/>
          <p:cNvSpPr>
            <a:spLocks noChangeArrowheads="1"/>
          </p:cNvSpPr>
          <p:nvPr/>
        </p:nvSpPr>
        <p:spPr bwMode="auto">
          <a:xfrm>
            <a:off x="5638800" y="4800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76" name="Rectangle 100"/>
          <p:cNvSpPr>
            <a:spLocks noChangeArrowheads="1"/>
          </p:cNvSpPr>
          <p:nvPr/>
        </p:nvSpPr>
        <p:spPr bwMode="auto">
          <a:xfrm>
            <a:off x="6553200" y="4800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77" name="Rectangle 101"/>
          <p:cNvSpPr>
            <a:spLocks noChangeArrowheads="1"/>
          </p:cNvSpPr>
          <p:nvPr/>
        </p:nvSpPr>
        <p:spPr bwMode="auto">
          <a:xfrm>
            <a:off x="7467600" y="48006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78" name="Rectangle 102"/>
          <p:cNvSpPr>
            <a:spLocks noChangeArrowheads="1"/>
          </p:cNvSpPr>
          <p:nvPr/>
        </p:nvSpPr>
        <p:spPr bwMode="auto">
          <a:xfrm>
            <a:off x="4876800" y="5257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79" name="Rectangle 103"/>
          <p:cNvSpPr>
            <a:spLocks noChangeArrowheads="1"/>
          </p:cNvSpPr>
          <p:nvPr/>
        </p:nvSpPr>
        <p:spPr bwMode="auto">
          <a:xfrm>
            <a:off x="5791200" y="5257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80" name="Rectangle 104"/>
          <p:cNvSpPr>
            <a:spLocks noChangeArrowheads="1"/>
          </p:cNvSpPr>
          <p:nvPr/>
        </p:nvSpPr>
        <p:spPr bwMode="auto">
          <a:xfrm>
            <a:off x="6705600" y="5257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81" name="Rectangle 105"/>
          <p:cNvSpPr>
            <a:spLocks noChangeArrowheads="1"/>
          </p:cNvSpPr>
          <p:nvPr/>
        </p:nvSpPr>
        <p:spPr bwMode="auto">
          <a:xfrm>
            <a:off x="7620000" y="52578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82" name="Rectangle 106"/>
          <p:cNvSpPr>
            <a:spLocks noChangeArrowheads="1"/>
          </p:cNvSpPr>
          <p:nvPr/>
        </p:nvSpPr>
        <p:spPr bwMode="auto">
          <a:xfrm>
            <a:off x="4724400" y="5715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83" name="Rectangle 107"/>
          <p:cNvSpPr>
            <a:spLocks noChangeArrowheads="1"/>
          </p:cNvSpPr>
          <p:nvPr/>
        </p:nvSpPr>
        <p:spPr bwMode="auto">
          <a:xfrm>
            <a:off x="5638800" y="5715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84" name="Rectangle 108"/>
          <p:cNvSpPr>
            <a:spLocks noChangeArrowheads="1"/>
          </p:cNvSpPr>
          <p:nvPr/>
        </p:nvSpPr>
        <p:spPr bwMode="auto">
          <a:xfrm>
            <a:off x="6553200" y="5715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85" name="Rectangle 109"/>
          <p:cNvSpPr>
            <a:spLocks noChangeArrowheads="1"/>
          </p:cNvSpPr>
          <p:nvPr/>
        </p:nvSpPr>
        <p:spPr bwMode="auto">
          <a:xfrm>
            <a:off x="7467600" y="5715000"/>
            <a:ext cx="457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000000"/>
              </a:solidFill>
            </a:endParaRPr>
          </a:p>
        </p:txBody>
      </p:sp>
      <p:sp>
        <p:nvSpPr>
          <p:cNvPr id="24686" name="Line 110"/>
          <p:cNvSpPr>
            <a:spLocks noChangeShapeType="1"/>
          </p:cNvSpPr>
          <p:nvPr/>
        </p:nvSpPr>
        <p:spPr bwMode="auto">
          <a:xfrm>
            <a:off x="457200" y="61722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Tree>
    <p:extLst>
      <p:ext uri="{BB962C8B-B14F-4D97-AF65-F5344CB8AC3E}">
        <p14:creationId xmlns:p14="http://schemas.microsoft.com/office/powerpoint/2010/main" val="2118467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3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69342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314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601"/>
          <p:cNvPicPr>
            <a:picLocks noChangeAspect="1" noChangeArrowheads="1"/>
          </p:cNvPicPr>
          <p:nvPr/>
        </p:nvPicPr>
        <p:blipFill>
          <a:blip r:embed="rId3" cstate="print">
            <a:extLst>
              <a:ext uri="{28A0092B-C50C-407E-A947-70E740481C1C}">
                <a14:useLocalDpi xmlns:a14="http://schemas.microsoft.com/office/drawing/2010/main" val="0"/>
              </a:ext>
            </a:extLst>
          </a:blip>
          <a:srcRect l="6668" r="444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701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6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210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altLang="en-US">
                <a:solidFill>
                  <a:schemeClr val="tx1"/>
                </a:solidFill>
              </a:rPr>
              <a:t>Do you see the rabbit or the duck?</a:t>
            </a:r>
            <a:endParaRPr lang="en-US" altLang="en-US">
              <a:solidFill>
                <a:schemeClr val="bg1"/>
              </a:solidFill>
            </a:endParaRPr>
          </a:p>
        </p:txBody>
      </p:sp>
      <p:pic>
        <p:nvPicPr>
          <p:cNvPr id="32771" name="Picture 3" descr="bund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497204"/>
            <a:ext cx="845820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696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0034" name="Picture 2" descr="https://sp.yimg.com/ib/th?id=HN.608034216898463122&amp;pid=15.1&amp;P=0"/>
          <p:cNvPicPr>
            <a:picLocks noChangeAspect="1" noChangeArrowheads="1"/>
          </p:cNvPicPr>
          <p:nvPr/>
        </p:nvPicPr>
        <p:blipFill>
          <a:blip r:embed="rId2"/>
          <a:srcRect/>
          <a:stretch>
            <a:fillRect/>
          </a:stretch>
        </p:blipFill>
        <p:spPr bwMode="auto">
          <a:xfrm>
            <a:off x="533406" y="1143000"/>
            <a:ext cx="8070629" cy="5029200"/>
          </a:xfrm>
          <a:prstGeom prst="rect">
            <a:avLst/>
          </a:prstGeom>
          <a:noFill/>
        </p:spPr>
      </p:pic>
    </p:spTree>
    <p:extLst>
      <p:ext uri="{BB962C8B-B14F-4D97-AF65-F5344CB8AC3E}">
        <p14:creationId xmlns:p14="http://schemas.microsoft.com/office/powerpoint/2010/main" val="3298678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li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685800"/>
            <a:ext cx="75438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24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5586" name="Picture 2" descr="https://sp.yimg.com/ib/th?id=HN.608027602664361372&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066800"/>
            <a:ext cx="4114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695039"/>
            <a:ext cx="5181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4"/>
          <p:cNvSpPr txBox="1">
            <a:spLocks noChangeArrowheads="1"/>
          </p:cNvSpPr>
          <p:nvPr/>
        </p:nvSpPr>
        <p:spPr bwMode="auto">
          <a:xfrm>
            <a:off x="6151123" y="3299608"/>
            <a:ext cx="26636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dirty="0">
                <a:solidFill>
                  <a:srgbClr val="000000"/>
                </a:solidFill>
              </a:rPr>
              <a:t>Pupil size is controlled by iris muscles</a:t>
            </a:r>
          </a:p>
        </p:txBody>
      </p:sp>
      <p:sp>
        <p:nvSpPr>
          <p:cNvPr id="10" name="Line 5"/>
          <p:cNvSpPr>
            <a:spLocks noChangeShapeType="1"/>
          </p:cNvSpPr>
          <p:nvPr/>
        </p:nvSpPr>
        <p:spPr bwMode="auto">
          <a:xfrm flipH="1" flipV="1">
            <a:off x="408996" y="1524000"/>
            <a:ext cx="962603" cy="2989572"/>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3" name="Rectangle 2"/>
          <p:cNvSpPr/>
          <p:nvPr/>
        </p:nvSpPr>
        <p:spPr>
          <a:xfrm>
            <a:off x="198441" y="968441"/>
            <a:ext cx="4572000" cy="1532727"/>
          </a:xfrm>
          <a:prstGeom prst="rect">
            <a:avLst/>
          </a:prstGeom>
        </p:spPr>
        <p:txBody>
          <a:bodyPr>
            <a:spAutoFit/>
          </a:bodyPr>
          <a:lstStyle/>
          <a:p>
            <a:pPr lvl="0" fontAlgn="auto">
              <a:spcBef>
                <a:spcPct val="20000"/>
              </a:spcBef>
              <a:spcAft>
                <a:spcPts val="0"/>
              </a:spcAft>
              <a:buClr>
                <a:srgbClr val="0BD0D9"/>
              </a:buClr>
              <a:buSzPct val="95000"/>
            </a:pPr>
            <a:r>
              <a:rPr lang="en-US" altLang="en-US" sz="3600" b="1" dirty="0">
                <a:solidFill>
                  <a:srgbClr val="FF0000"/>
                </a:solidFill>
                <a:latin typeface="Constantia"/>
              </a:rPr>
              <a:t>PUPIL </a:t>
            </a:r>
            <a:r>
              <a:rPr lang="en-US" altLang="en-US" sz="3600" b="1" i="1" dirty="0">
                <a:solidFill>
                  <a:srgbClr val="FF0000"/>
                </a:solidFill>
                <a:latin typeface="Constantia"/>
              </a:rPr>
              <a:t>(black hole)</a:t>
            </a:r>
          </a:p>
          <a:p>
            <a:pPr marL="640080" lvl="1" indent="-246888" fontAlgn="auto">
              <a:spcBef>
                <a:spcPct val="20000"/>
              </a:spcBef>
              <a:spcAft>
                <a:spcPts val="0"/>
              </a:spcAft>
              <a:buClr>
                <a:srgbClr val="0F6FC6"/>
              </a:buClr>
              <a:buSzPct val="85000"/>
              <a:buFont typeface="Wingdings 2"/>
              <a:buChar char=""/>
            </a:pPr>
            <a:r>
              <a:rPr lang="en-US" altLang="en-US" sz="2400" dirty="0">
                <a:solidFill>
                  <a:prstClr val="black"/>
                </a:solidFill>
                <a:latin typeface="Constantia"/>
              </a:rPr>
              <a:t>black hole in iris</a:t>
            </a:r>
          </a:p>
          <a:p>
            <a:pPr marL="640080" lvl="1" indent="-246888" fontAlgn="auto">
              <a:spcBef>
                <a:spcPct val="20000"/>
              </a:spcBef>
              <a:spcAft>
                <a:spcPts val="0"/>
              </a:spcAft>
              <a:buClr>
                <a:srgbClr val="0F6FC6"/>
              </a:buClr>
              <a:buSzPct val="85000"/>
              <a:buFont typeface="Wingdings 2"/>
              <a:buChar char=""/>
            </a:pPr>
            <a:r>
              <a:rPr lang="en-US" altLang="en-US" sz="2400" dirty="0">
                <a:solidFill>
                  <a:prstClr val="black"/>
                </a:solidFill>
                <a:latin typeface="Constantia"/>
              </a:rPr>
              <a:t>where light enters</a:t>
            </a:r>
          </a:p>
        </p:txBody>
      </p:sp>
      <p:sp>
        <p:nvSpPr>
          <p:cNvPr id="2" name="Rectangle 1"/>
          <p:cNvSpPr/>
          <p:nvPr/>
        </p:nvSpPr>
        <p:spPr>
          <a:xfrm>
            <a:off x="0" y="-26743"/>
            <a:ext cx="4512902"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effectLst>
                  <a:outerShdw blurRad="60007" dist="200025" dir="15000000" sy="30000" kx="-1800000" algn="bl" rotWithShape="0">
                    <a:prstClr val="black">
                      <a:alpha val="32000"/>
                    </a:prstClr>
                  </a:outerShdw>
                </a:effectLst>
              </a:rPr>
              <a:t>PARTS: Pupil</a:t>
            </a:r>
          </a:p>
        </p:txBody>
      </p:sp>
    </p:spTree>
    <p:extLst>
      <p:ext uri="{BB962C8B-B14F-4D97-AF65-F5344CB8AC3E}">
        <p14:creationId xmlns:p14="http://schemas.microsoft.com/office/powerpoint/2010/main" val="1206595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1058" name="Picture 2" descr="https://sp.yimg.com/ib/th?id=HN.608009413463900816&amp;pid=15.1&amp;P=0"/>
          <p:cNvPicPr>
            <a:picLocks noChangeAspect="1" noChangeArrowheads="1"/>
          </p:cNvPicPr>
          <p:nvPr/>
        </p:nvPicPr>
        <p:blipFill>
          <a:blip r:embed="rId2"/>
          <a:srcRect/>
          <a:stretch>
            <a:fillRect/>
          </a:stretch>
        </p:blipFill>
        <p:spPr bwMode="auto">
          <a:xfrm>
            <a:off x="2057400" y="680283"/>
            <a:ext cx="5334000" cy="6177719"/>
          </a:xfrm>
          <a:prstGeom prst="rect">
            <a:avLst/>
          </a:prstGeom>
          <a:noFill/>
        </p:spPr>
      </p:pic>
    </p:spTree>
    <p:extLst>
      <p:ext uri="{BB962C8B-B14F-4D97-AF65-F5344CB8AC3E}">
        <p14:creationId xmlns:p14="http://schemas.microsoft.com/office/powerpoint/2010/main" val="215657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82" name="Picture 2" descr="https://sp.yimg.com/ib/th?id=HN.607987947216437765&amp;pid=15.1&amp;P=0"/>
          <p:cNvPicPr>
            <a:picLocks noChangeAspect="1" noChangeArrowheads="1"/>
          </p:cNvPicPr>
          <p:nvPr/>
        </p:nvPicPr>
        <p:blipFill>
          <a:blip r:embed="rId2"/>
          <a:srcRect/>
          <a:stretch>
            <a:fillRect/>
          </a:stretch>
        </p:blipFill>
        <p:spPr bwMode="auto">
          <a:xfrm>
            <a:off x="1676400" y="16"/>
            <a:ext cx="6172200" cy="6276815"/>
          </a:xfrm>
          <a:prstGeom prst="rect">
            <a:avLst/>
          </a:prstGeom>
          <a:noFill/>
        </p:spPr>
      </p:pic>
    </p:spTree>
    <p:extLst>
      <p:ext uri="{BB962C8B-B14F-4D97-AF65-F5344CB8AC3E}">
        <p14:creationId xmlns:p14="http://schemas.microsoft.com/office/powerpoint/2010/main" val="1249214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Reading</a:t>
            </a:r>
          </a:p>
        </p:txBody>
      </p:sp>
      <p:sp>
        <p:nvSpPr>
          <p:cNvPr id="30723" name="Text Box 4"/>
          <p:cNvSpPr txBox="1">
            <a:spLocks noChangeArrowheads="1"/>
          </p:cNvSpPr>
          <p:nvPr/>
        </p:nvSpPr>
        <p:spPr bwMode="auto">
          <a:xfrm>
            <a:off x="5393438" y="323915"/>
            <a:ext cx="2619628"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110000"/>
              </a:lnSpc>
              <a:spcBef>
                <a:spcPct val="20000"/>
              </a:spcBef>
            </a:pPr>
            <a:r>
              <a:rPr lang="en-US" altLang="en-US" sz="2400">
                <a:solidFill>
                  <a:srgbClr val="000000"/>
                </a:solidFill>
                <a:latin typeface="Times New Roman" pitchFamily="18" charset="0"/>
              </a:rPr>
              <a:t>What is wrong with</a:t>
            </a:r>
            <a:br>
              <a:rPr lang="en-US" altLang="en-US" sz="2400">
                <a:solidFill>
                  <a:srgbClr val="000000"/>
                </a:solidFill>
                <a:latin typeface="Times New Roman" pitchFamily="18" charset="0"/>
              </a:rPr>
            </a:br>
            <a:r>
              <a:rPr lang="en-US" altLang="en-US" sz="2400">
                <a:solidFill>
                  <a:srgbClr val="000000"/>
                </a:solidFill>
                <a:latin typeface="Times New Roman" pitchFamily="18" charset="0"/>
              </a:rPr>
              <a:t>with this sentence?</a:t>
            </a:r>
          </a:p>
        </p:txBody>
      </p:sp>
      <p:sp>
        <p:nvSpPr>
          <p:cNvPr id="30724" name="Rectangle 5"/>
          <p:cNvSpPr>
            <a:spLocks noChangeArrowheads="1"/>
          </p:cNvSpPr>
          <p:nvPr/>
        </p:nvSpPr>
        <p:spPr bwMode="auto">
          <a:xfrm>
            <a:off x="609600" y="1960758"/>
            <a:ext cx="8001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a:solidFill>
                  <a:srgbClr val="000000"/>
                </a:solidFill>
                <a:latin typeface="Times New Roman" pitchFamily="18" charset="0"/>
              </a:rPr>
              <a:t>Aoccdrnig to rscheearch at Cmabrigde Uinervtisy, it deosn't mttaer in waht oredr the ltteers in a wrod are, the olny iprmoetnt tihng is taht the frist and lsat ltteer be at the rghit pclae. The rset can be a toatl mses and you can sitll raed it wouthit a porbelm. Tihs is bcuseae the huamn mnid deos not raed ervey lteter by istlef, but the wrod as a wlohe.</a:t>
            </a:r>
          </a:p>
        </p:txBody>
      </p:sp>
      <p:sp>
        <p:nvSpPr>
          <p:cNvPr id="30725" name="Line 6"/>
          <p:cNvSpPr>
            <a:spLocks noChangeShapeType="1"/>
          </p:cNvSpPr>
          <p:nvPr/>
        </p:nvSpPr>
        <p:spPr bwMode="auto">
          <a:xfrm>
            <a:off x="4953000" y="1676400"/>
            <a:ext cx="342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Tree>
    <p:extLst>
      <p:ext uri="{BB962C8B-B14F-4D97-AF65-F5344CB8AC3E}">
        <p14:creationId xmlns:p14="http://schemas.microsoft.com/office/powerpoint/2010/main" val="3346893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228600"/>
            <a:ext cx="7772400" cy="1143000"/>
          </a:xfrm>
        </p:spPr>
        <p:txBody>
          <a:bodyPr>
            <a:normAutofit fontScale="90000"/>
          </a:bodyPr>
          <a:lstStyle/>
          <a:p>
            <a:pPr eaLnBrk="1" hangingPunct="1"/>
            <a:r>
              <a:rPr lang="en-US" altLang="en-US" b="1" dirty="0">
                <a:solidFill>
                  <a:schemeClr val="tx1"/>
                </a:solidFill>
              </a:rPr>
              <a:t>Read This Out Loud</a:t>
            </a:r>
            <a:r>
              <a:rPr lang="en-US" altLang="en-US" b="1" dirty="0">
                <a:solidFill>
                  <a:schemeClr val="bg2"/>
                </a:solidFill>
              </a:rPr>
              <a:t>.</a:t>
            </a:r>
            <a:br>
              <a:rPr lang="en-US" altLang="en-US" b="1" dirty="0">
                <a:solidFill>
                  <a:schemeClr val="bg2"/>
                </a:solidFill>
              </a:rPr>
            </a:br>
            <a:endParaRPr lang="en-US" altLang="en-US" b="1" dirty="0">
              <a:solidFill>
                <a:schemeClr val="bg2"/>
              </a:solidFill>
            </a:endParaRPr>
          </a:p>
        </p:txBody>
      </p:sp>
      <p:pic>
        <p:nvPicPr>
          <p:cNvPr id="33795" name="Picture 3" descr="birdinbus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2192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667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228600"/>
            <a:ext cx="7772400" cy="1143000"/>
          </a:xfrm>
        </p:spPr>
        <p:txBody>
          <a:bodyPr>
            <a:normAutofit fontScale="90000"/>
          </a:bodyPr>
          <a:lstStyle/>
          <a:p>
            <a:pPr eaLnBrk="1" hangingPunct="1"/>
            <a:r>
              <a:rPr lang="en-US" altLang="en-US" b="1" dirty="0">
                <a:solidFill>
                  <a:schemeClr val="tx1"/>
                </a:solidFill>
              </a:rPr>
              <a:t>Are You Sure?  Read again</a:t>
            </a:r>
            <a:r>
              <a:rPr lang="en-US" altLang="en-US" dirty="0">
                <a:solidFill>
                  <a:schemeClr val="bg2"/>
                </a:solidFill>
              </a:rPr>
              <a:t>.</a:t>
            </a:r>
            <a:br>
              <a:rPr lang="en-US" altLang="en-US" dirty="0">
                <a:solidFill>
                  <a:schemeClr val="bg2"/>
                </a:solidFill>
              </a:rPr>
            </a:br>
            <a:endParaRPr lang="en-US" altLang="en-US" dirty="0">
              <a:solidFill>
                <a:schemeClr val="bg2"/>
              </a:solidFill>
            </a:endParaRPr>
          </a:p>
        </p:txBody>
      </p:sp>
      <p:pic>
        <p:nvPicPr>
          <p:cNvPr id="34819" name="Picture 3" descr="birdinbus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2192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37989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Blind Spot</a:t>
            </a:r>
          </a:p>
        </p:txBody>
      </p:sp>
      <p:sp>
        <p:nvSpPr>
          <p:cNvPr id="44035" name="Rectangle 4"/>
          <p:cNvSpPr>
            <a:spLocks noGrp="1" noChangeArrowheads="1"/>
          </p:cNvSpPr>
          <p:nvPr>
            <p:ph type="body" sz="half" idx="1"/>
          </p:nvPr>
        </p:nvSpPr>
        <p:spPr/>
        <p:txBody>
          <a:bodyPr/>
          <a:lstStyle/>
          <a:p>
            <a:pPr eaLnBrk="1" hangingPunct="1"/>
            <a:r>
              <a:rPr lang="en-US" altLang="en-US" sz="2600"/>
              <a:t>On retina where optic nerve leads back into the brain</a:t>
            </a:r>
          </a:p>
          <a:p>
            <a:pPr eaLnBrk="1" hangingPunct="1"/>
            <a:r>
              <a:rPr lang="en-US" altLang="en-US" sz="2600"/>
              <a:t>No rod or cone cells</a:t>
            </a:r>
          </a:p>
          <a:p>
            <a:pPr eaLnBrk="1" hangingPunct="1"/>
            <a:r>
              <a:rPr lang="en-US" altLang="en-US" sz="2600"/>
              <a:t>Other eye compensates for this area</a:t>
            </a:r>
          </a:p>
          <a:p>
            <a:pPr eaLnBrk="1" hangingPunct="1"/>
            <a:r>
              <a:rPr lang="en-US" altLang="en-US" sz="2600"/>
              <a:t>Try this test to prove you have a blind spot…</a:t>
            </a:r>
          </a:p>
        </p:txBody>
      </p:sp>
      <p:pic>
        <p:nvPicPr>
          <p:cNvPr id="44036" name="Picture 7" descr="illustration-blind-sp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91440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55469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026"/>
          <p:cNvSpPr txBox="1">
            <a:spLocks noChangeArrowheads="1"/>
          </p:cNvSpPr>
          <p:nvPr/>
        </p:nvSpPr>
        <p:spPr bwMode="auto">
          <a:xfrm>
            <a:off x="228600" y="3276666"/>
            <a:ext cx="8534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solidFill>
                  <a:srgbClr val="000000"/>
                </a:solidFill>
              </a:rPr>
              <a:t>Blind Spot (Optic Disk)</a:t>
            </a:r>
          </a:p>
          <a:p>
            <a:pPr eaLnBrk="1" hangingPunct="1"/>
            <a:r>
              <a:rPr lang="en-US" altLang="en-US" sz="2800">
                <a:solidFill>
                  <a:srgbClr val="000000"/>
                </a:solidFill>
              </a:rPr>
              <a:t>                                                                                      </a:t>
            </a:r>
          </a:p>
          <a:p>
            <a:pPr eaLnBrk="1" hangingPunct="1"/>
            <a:r>
              <a:rPr lang="en-US" altLang="en-US" sz="2800">
                <a:solidFill>
                  <a:srgbClr val="000000"/>
                </a:solidFill>
              </a:rPr>
              <a:t>Close your right eye and look directly at the number 3. Can you see the yellow spot in your peripheral vision? Now slowly move towards or away from the screen. At some point, the yellow spot will disappear.</a:t>
            </a:r>
          </a:p>
          <a:p>
            <a:pPr eaLnBrk="1" hangingPunct="1"/>
            <a:endParaRPr lang="en-US" altLang="en-US" sz="2400">
              <a:solidFill>
                <a:srgbClr val="000000"/>
              </a:solidFill>
            </a:endParaRPr>
          </a:p>
          <a:p>
            <a:pPr eaLnBrk="1" hangingPunct="1"/>
            <a:endParaRPr lang="en-US" altLang="en-US">
              <a:solidFill>
                <a:srgbClr val="000000"/>
              </a:solidFill>
            </a:endParaRPr>
          </a:p>
        </p:txBody>
      </p:sp>
      <p:pic>
        <p:nvPicPr>
          <p:cNvPr id="36867" name="Picture 1027" descr="H:\text\syracuse\courses\cell02\blindsp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33" y="914403"/>
            <a:ext cx="681196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955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905000"/>
            <a:ext cx="52578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1028"/>
          <p:cNvSpPr txBox="1">
            <a:spLocks noChangeArrowheads="1"/>
          </p:cNvSpPr>
          <p:nvPr/>
        </p:nvSpPr>
        <p:spPr bwMode="auto">
          <a:xfrm>
            <a:off x="990600" y="3733866"/>
            <a:ext cx="739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000000"/>
                </a:solidFill>
              </a:rPr>
              <a:t>Now stare at the red dot with your right eye from 12 inches, covering your left eye with your left hand. Notice that the gap in the blue bar fills in (completes). Move your left hand to unblock your left eye and the gap re-appears.</a:t>
            </a:r>
          </a:p>
        </p:txBody>
      </p:sp>
    </p:spTree>
    <p:extLst>
      <p:ext uri="{BB962C8B-B14F-4D97-AF65-F5344CB8AC3E}">
        <p14:creationId xmlns:p14="http://schemas.microsoft.com/office/powerpoint/2010/main" val="1700910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right-eye-blind-tes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58" y="2819400"/>
            <a:ext cx="89820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7"/>
          <p:cNvSpPr>
            <a:spLocks noGrp="1" noChangeArrowheads="1"/>
          </p:cNvSpPr>
          <p:nvPr>
            <p:ph type="title"/>
          </p:nvPr>
        </p:nvSpPr>
        <p:spPr/>
        <p:txBody>
          <a:bodyPr>
            <a:normAutofit fontScale="90000"/>
          </a:bodyPr>
          <a:lstStyle/>
          <a:p>
            <a:pPr eaLnBrk="1" hangingPunct="1"/>
            <a:r>
              <a:rPr lang="en-US" altLang="en-US" sz="3800"/>
              <a:t>Close left eye and approach screen while staring at the letters…watch the dot!</a:t>
            </a:r>
          </a:p>
        </p:txBody>
      </p:sp>
    </p:spTree>
    <p:extLst>
      <p:ext uri="{BB962C8B-B14F-4D97-AF65-F5344CB8AC3E}">
        <p14:creationId xmlns:p14="http://schemas.microsoft.com/office/powerpoint/2010/main" val="42518772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Optical Illusion Video Clips</a:t>
            </a:r>
          </a:p>
        </p:txBody>
      </p:sp>
      <p:sp>
        <p:nvSpPr>
          <p:cNvPr id="3" name="Content Placeholder 2"/>
          <p:cNvSpPr>
            <a:spLocks noGrp="1"/>
          </p:cNvSpPr>
          <p:nvPr>
            <p:ph idx="1"/>
          </p:nvPr>
        </p:nvSpPr>
        <p:spPr/>
        <p:txBody>
          <a:bodyPr/>
          <a:lstStyle/>
          <a:p>
            <a:pPr marL="0" indent="0">
              <a:buNone/>
            </a:pPr>
            <a:r>
              <a:rPr lang="en-US" dirty="0"/>
              <a:t>10 Best Optical Illusions of 2014 (10:18)</a:t>
            </a:r>
          </a:p>
          <a:p>
            <a:pPr marL="0" indent="0">
              <a:buNone/>
            </a:pPr>
            <a:r>
              <a:rPr lang="en-US" dirty="0">
                <a:hlinkClick r:id="rId2"/>
              </a:rPr>
              <a:t>http://www.youtube.com/watch?v=VxTFGVp2R-8</a:t>
            </a:r>
            <a:endParaRPr lang="en-US" dirty="0"/>
          </a:p>
          <a:p>
            <a:pPr marL="0" indent="0">
              <a:buNone/>
            </a:pPr>
            <a:endParaRPr lang="en-US" dirty="0"/>
          </a:p>
          <a:p>
            <a:pPr marL="0" indent="0">
              <a:buNone/>
            </a:pPr>
            <a:r>
              <a:rPr lang="en-US" dirty="0"/>
              <a:t>Moving Illusions (10:47)</a:t>
            </a:r>
          </a:p>
          <a:p>
            <a:pPr marL="0" indent="0">
              <a:buNone/>
            </a:pPr>
            <a:r>
              <a:rPr lang="en-US" dirty="0">
                <a:hlinkClick r:id="rId3"/>
              </a:rPr>
              <a:t>http://www.youtube.com/watch?v=Iw8idyw_N6Q</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3881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y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895600"/>
            <a:ext cx="5181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4"/>
          <p:cNvSpPr txBox="1">
            <a:spLocks noChangeArrowheads="1"/>
          </p:cNvSpPr>
          <p:nvPr/>
        </p:nvSpPr>
        <p:spPr bwMode="auto">
          <a:xfrm>
            <a:off x="76200" y="1381780"/>
            <a:ext cx="685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3600" b="1" dirty="0">
                <a:solidFill>
                  <a:srgbClr val="FF0000"/>
                </a:solidFill>
              </a:rPr>
              <a:t>the hole where light enters into the eye</a:t>
            </a:r>
          </a:p>
        </p:txBody>
      </p:sp>
      <p:sp>
        <p:nvSpPr>
          <p:cNvPr id="10" name="Line 5"/>
          <p:cNvSpPr>
            <a:spLocks noChangeShapeType="1"/>
          </p:cNvSpPr>
          <p:nvPr/>
        </p:nvSpPr>
        <p:spPr bwMode="auto">
          <a:xfrm flipH="1" flipV="1">
            <a:off x="761999" y="2514600"/>
            <a:ext cx="3707751" cy="2181225"/>
          </a:xfrm>
          <a:prstGeom prst="line">
            <a:avLst/>
          </a:prstGeom>
          <a:noFill/>
          <a:ln w="34925">
            <a:solidFill>
              <a:srgbClr val="C0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endParaRPr>
          </a:p>
        </p:txBody>
      </p:sp>
      <p:sp>
        <p:nvSpPr>
          <p:cNvPr id="9" name="Rectangle 8"/>
          <p:cNvSpPr/>
          <p:nvPr/>
        </p:nvSpPr>
        <p:spPr>
          <a:xfrm>
            <a:off x="-21666" y="-8930"/>
            <a:ext cx="6803466" cy="923330"/>
          </a:xfrm>
          <a:prstGeom prst="rect">
            <a:avLst/>
          </a:prstGeom>
          <a:noFill/>
          <a:ln>
            <a:solidFill>
              <a:schemeClr val="bg1"/>
            </a:solidFill>
          </a:ln>
        </p:spPr>
        <p:txBody>
          <a:bodyPr wrap="none" lIns="91440" tIns="45720" rIns="91440" bIns="45720">
            <a:spAutoFit/>
          </a:bodyPr>
          <a:lstStyle/>
          <a:p>
            <a:pPr algn="ctr"/>
            <a:r>
              <a:rPr lang="en-US" sz="5400" b="1" dirty="0">
                <a:ln w="10541" cmpd="sng">
                  <a:solidFill>
                    <a:srgbClr val="FF0000"/>
                  </a:solidFill>
                  <a:prstDash val="solid"/>
                </a:ln>
                <a:solidFill>
                  <a:srgbClr val="FFC000"/>
                </a:solidFill>
                <a:effectLst>
                  <a:outerShdw blurRad="60007" dist="200025" dir="15000000" sy="30000" kx="-1800000" algn="bl" rotWithShape="0">
                    <a:prstClr val="black">
                      <a:alpha val="32000"/>
                    </a:prstClr>
                  </a:outerShdw>
                </a:effectLst>
              </a:rPr>
              <a:t>FUNCTION of Pupil</a:t>
            </a:r>
            <a:endParaRPr lang="en-US" sz="5400" b="1" dirty="0">
              <a:ln w="10541" cmpd="sng">
                <a:solidFill>
                  <a:schemeClr val="accent2">
                    <a:lumMod val="60000"/>
                    <a:lumOff val="40000"/>
                  </a:schemeClr>
                </a:solidFill>
                <a:prstDash val="solid"/>
              </a:ln>
              <a:solidFill>
                <a:schemeClr val="accent2">
                  <a:lumMod val="50000"/>
                </a:schemeClr>
              </a:solidFill>
              <a:effectLst>
                <a:outerShdw blurRad="60007" dist="200025" dir="15000000" sy="30000" kx="-1800000" algn="bl" rotWithShape="0">
                  <a:prstClr val="black">
                    <a:alpha val="32000"/>
                  </a:prstClr>
                </a:outerShdw>
              </a:effectLst>
            </a:endParaRPr>
          </a:p>
        </p:txBody>
      </p:sp>
    </p:spTree>
    <p:extLst>
      <p:ext uri="{BB962C8B-B14F-4D97-AF65-F5344CB8AC3E}">
        <p14:creationId xmlns:p14="http://schemas.microsoft.com/office/powerpoint/2010/main" val="3867522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xploratorium.edu/learning_studio/cow_eye/images/diagram_print.gif">
            <a:extLst>
              <a:ext uri="{FF2B5EF4-FFF2-40B4-BE49-F238E27FC236}">
                <a16:creationId xmlns:a16="http://schemas.microsoft.com/office/drawing/2014/main" id="{3B1D16D2-006C-4279-B800-5521576B4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239000" cy="551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2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539753" y="260416"/>
            <a:ext cx="5251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4000" u="sng" dirty="0">
                <a:solidFill>
                  <a:srgbClr val="3B812F"/>
                </a:solidFill>
              </a:rPr>
              <a:t>THE EYE: PUPIL</a:t>
            </a:r>
          </a:p>
        </p:txBody>
      </p:sp>
      <p:sp>
        <p:nvSpPr>
          <p:cNvPr id="2062" name="Text Box 14"/>
          <p:cNvSpPr txBox="1">
            <a:spLocks noChangeArrowheads="1"/>
          </p:cNvSpPr>
          <p:nvPr/>
        </p:nvSpPr>
        <p:spPr bwMode="auto">
          <a:xfrm>
            <a:off x="304800" y="1011964"/>
            <a:ext cx="3352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dirty="0">
                <a:solidFill>
                  <a:srgbClr val="000000"/>
                </a:solidFill>
              </a:rPr>
              <a:t>When the eye needs </a:t>
            </a:r>
            <a:r>
              <a:rPr lang="en-GB" altLang="en-US" sz="2800" b="1" dirty="0">
                <a:solidFill>
                  <a:srgbClr val="000000"/>
                </a:solidFill>
              </a:rPr>
              <a:t>more light</a:t>
            </a:r>
            <a:r>
              <a:rPr lang="en-GB" altLang="en-US" sz="2800" dirty="0">
                <a:solidFill>
                  <a:srgbClr val="000000"/>
                </a:solidFill>
              </a:rPr>
              <a:t> to enter (when it is dark), </a:t>
            </a:r>
            <a:r>
              <a:rPr lang="en-GB" altLang="en-US" sz="2800" b="1" dirty="0">
                <a:solidFill>
                  <a:srgbClr val="000000"/>
                </a:solidFill>
              </a:rPr>
              <a:t>the pupils get larger</a:t>
            </a:r>
            <a:r>
              <a:rPr lang="en-GB" altLang="en-US" sz="2800" dirty="0">
                <a:solidFill>
                  <a:srgbClr val="000000"/>
                </a:solidFill>
              </a:rPr>
              <a:t>; allowing more light to enter the eye</a:t>
            </a:r>
          </a:p>
        </p:txBody>
      </p:sp>
      <p:pic>
        <p:nvPicPr>
          <p:cNvPr id="834562" name="Picture 2" descr="https://sp.yimg.com/ib/th?id=HN.608005960325009342&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95399"/>
            <a:ext cx="3886200" cy="4554636"/>
          </a:xfrm>
          <a:prstGeom prst="rect">
            <a:avLst/>
          </a:prstGeom>
          <a:noFill/>
          <a:extLst>
            <a:ext uri="{909E8E84-426E-40DD-AFC4-6F175D3DCCD1}">
              <a14:hiddenFill xmlns:a14="http://schemas.microsoft.com/office/drawing/2010/main">
                <a:solidFill>
                  <a:srgbClr val="FFFFFF"/>
                </a:solidFill>
              </a14:hiddenFill>
            </a:ext>
          </a:extLst>
        </p:spPr>
      </p:pic>
      <p:pic>
        <p:nvPicPr>
          <p:cNvPr id="834564" name="Picture 4" descr="https://sp.yimg.com/ib/th?id=HN.608024892533706508&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20507"/>
            <a:ext cx="3429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653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539753" y="260416"/>
            <a:ext cx="5251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4000" u="sng" dirty="0">
                <a:solidFill>
                  <a:srgbClr val="3B812F"/>
                </a:solidFill>
              </a:rPr>
              <a:t>THE EYE: PUPIL</a:t>
            </a:r>
          </a:p>
        </p:txBody>
      </p:sp>
      <p:sp>
        <p:nvSpPr>
          <p:cNvPr id="2062" name="Text Box 14"/>
          <p:cNvSpPr txBox="1">
            <a:spLocks noChangeArrowheads="1"/>
          </p:cNvSpPr>
          <p:nvPr/>
        </p:nvSpPr>
        <p:spPr bwMode="auto">
          <a:xfrm>
            <a:off x="304800" y="1011964"/>
            <a:ext cx="3352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2800" dirty="0">
                <a:solidFill>
                  <a:srgbClr val="000000"/>
                </a:solidFill>
              </a:rPr>
              <a:t>When the eye needs </a:t>
            </a:r>
            <a:r>
              <a:rPr lang="en-GB" altLang="en-US" sz="2800" b="1" dirty="0">
                <a:solidFill>
                  <a:srgbClr val="000000"/>
                </a:solidFill>
              </a:rPr>
              <a:t>less light</a:t>
            </a:r>
            <a:r>
              <a:rPr lang="en-GB" altLang="en-US" sz="2800" dirty="0">
                <a:solidFill>
                  <a:srgbClr val="000000"/>
                </a:solidFill>
              </a:rPr>
              <a:t> to enter (when it is very bright), </a:t>
            </a:r>
            <a:r>
              <a:rPr lang="en-GB" altLang="en-US" sz="2800" b="1" dirty="0">
                <a:solidFill>
                  <a:srgbClr val="000000"/>
                </a:solidFill>
              </a:rPr>
              <a:t>the pupils get smaller</a:t>
            </a:r>
            <a:r>
              <a:rPr lang="en-GB" altLang="en-US" sz="2800" dirty="0">
                <a:solidFill>
                  <a:srgbClr val="000000"/>
                </a:solidFill>
              </a:rPr>
              <a:t>; allowing less light to enter the eye</a:t>
            </a:r>
          </a:p>
        </p:txBody>
      </p:sp>
      <p:pic>
        <p:nvPicPr>
          <p:cNvPr id="837637" name="Picture 5" descr="https://sp.yimg.com/ib/th?id=HN.608038215525141652&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34290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837639" name="Picture 7" descr="https://sp.yimg.com/ib/th?id=HN.60803322047804313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1845618"/>
            <a:ext cx="5258131" cy="348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27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1344</Words>
  <Application>Microsoft Office PowerPoint</Application>
  <PresentationFormat>On-screen Show (4:3)</PresentationFormat>
  <Paragraphs>213</Paragraphs>
  <Slides>70</Slides>
  <Notes>15</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MS PGothic</vt:lpstr>
      <vt:lpstr>Aharoni</vt:lpstr>
      <vt:lpstr>Arial</vt:lpstr>
      <vt:lpstr>Calibri</vt:lpstr>
      <vt:lpstr>Comic Sans MS</vt:lpstr>
      <vt:lpstr>Constantia</vt:lpstr>
      <vt:lpstr>Times</vt:lpstr>
      <vt:lpstr>Times New Roman</vt:lpstr>
      <vt:lpstr>Wingdings</vt:lpstr>
      <vt:lpstr>Wingdings 2</vt:lpstr>
      <vt:lpstr>Office Theme</vt:lpstr>
      <vt:lpstr>The Human Eye: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Your 2 Lenses: Cornea and Lens</vt:lpstr>
      <vt:lpstr>How Your Lens Focuses</vt:lpstr>
      <vt:lpstr>PowerPoint Presentation</vt:lpstr>
      <vt:lpstr>Focusing Problems</vt:lpstr>
      <vt:lpstr>Far-Sighted  (Hyperopia)</vt:lpstr>
      <vt:lpstr>Focusing Problems</vt:lpstr>
      <vt:lpstr>Focusing Problems</vt:lpstr>
      <vt:lpstr>Near-Sighted (Myopia)</vt:lpstr>
      <vt:lpstr>Diseases of the Eye</vt:lpstr>
      <vt:lpstr>Diseases of the Eye</vt:lpstr>
      <vt:lpstr>Diseases of the Eye</vt:lpstr>
      <vt:lpstr>Vision Correction</vt:lpstr>
      <vt:lpstr>Videos</vt:lpstr>
      <vt:lpstr>PowerPoint Presentation</vt:lpstr>
      <vt:lpstr>PowerPoint Presentation</vt:lpstr>
      <vt:lpstr>The Human Eye</vt:lpstr>
      <vt:lpstr>Are you seeing spots?</vt:lpstr>
      <vt:lpstr>PowerPoint Presentation</vt:lpstr>
      <vt:lpstr>Look at the cross for 10 seconds.  What do you see?  </vt:lpstr>
      <vt:lpstr>PowerPoint Presentation</vt:lpstr>
      <vt:lpstr>PowerPoint Presentation</vt:lpstr>
      <vt:lpstr>What shapes do you see?</vt:lpstr>
      <vt:lpstr>Subjective Contours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 see the rabbit or the duck?</vt:lpstr>
      <vt:lpstr>PowerPoint Presentation</vt:lpstr>
      <vt:lpstr>PowerPoint Presentation</vt:lpstr>
      <vt:lpstr>PowerPoint Presentation</vt:lpstr>
      <vt:lpstr>PowerPoint Presentation</vt:lpstr>
      <vt:lpstr>Reading</vt:lpstr>
      <vt:lpstr>Read This Out Loud. </vt:lpstr>
      <vt:lpstr>Are You Sure?  Read again. </vt:lpstr>
      <vt:lpstr>Blind Spot</vt:lpstr>
      <vt:lpstr>PowerPoint Presentation</vt:lpstr>
      <vt:lpstr>PowerPoint Presentation</vt:lpstr>
      <vt:lpstr>Close left eye and approach screen while staring at the letters…watch the dot!</vt:lpstr>
      <vt:lpstr>Optical Illusion Video Clips</vt:lpstr>
      <vt:lpstr>PowerPoint Presentation</vt:lpstr>
    </vt:vector>
  </TitlesOfParts>
  <Company>Thomas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Human Eye: Structures</dc:title>
  <dc:creator>Lori Sumner</dc:creator>
  <cp:lastModifiedBy>Ayesha Tahir</cp:lastModifiedBy>
  <cp:revision>3</cp:revision>
  <dcterms:created xsi:type="dcterms:W3CDTF">2015-03-02T14:30:25Z</dcterms:created>
  <dcterms:modified xsi:type="dcterms:W3CDTF">2018-01-23T14:35:34Z</dcterms:modified>
</cp:coreProperties>
</file>